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62" r:id="rId2"/>
    <p:sldId id="267" r:id="rId3"/>
    <p:sldId id="264" r:id="rId4"/>
    <p:sldId id="269" r:id="rId5"/>
    <p:sldId id="270" r:id="rId6"/>
  </p:sldIdLst>
  <p:sldSz cx="6858000" cy="9906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C11F"/>
    <a:srgbClr val="ABABAB"/>
    <a:srgbClr val="535351"/>
    <a:srgbClr val="BABABA"/>
    <a:srgbClr val="D5D5D5"/>
    <a:srgbClr val="8D8C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6" autoAdjust="0"/>
    <p:restoredTop sz="94660"/>
  </p:normalViewPr>
  <p:slideViewPr>
    <p:cSldViewPr snapToGrid="0">
      <p:cViewPr varScale="1">
        <p:scale>
          <a:sx n="78" d="100"/>
          <a:sy n="78" d="100"/>
        </p:scale>
        <p:origin x="3126" y="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202" cy="512304"/>
          </a:xfrm>
          <a:prstGeom prst="rect">
            <a:avLst/>
          </a:prstGeom>
        </p:spPr>
        <p:txBody>
          <a:bodyPr vert="horz" lIns="94770" tIns="47384" rIns="94770" bIns="4738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205" y="0"/>
            <a:ext cx="3079202" cy="512304"/>
          </a:xfrm>
          <a:prstGeom prst="rect">
            <a:avLst/>
          </a:prstGeom>
        </p:spPr>
        <p:txBody>
          <a:bodyPr vert="horz" lIns="94770" tIns="47384" rIns="94770" bIns="47384" rtlCol="0"/>
          <a:lstStyle>
            <a:lvl1pPr algn="r">
              <a:defRPr sz="1200"/>
            </a:lvl1pPr>
          </a:lstStyle>
          <a:p>
            <a:fld id="{86B4378F-B7C8-4E45-933A-DED3D928691D}" type="datetimeFigureOut">
              <a:rPr lang="fr-FR" smtClean="0"/>
              <a:t>27/01/2022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279525"/>
            <a:ext cx="23923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70" tIns="47384" rIns="94770" bIns="47384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10077" y="4924989"/>
            <a:ext cx="5683914" cy="4029684"/>
          </a:xfrm>
          <a:prstGeom prst="rect">
            <a:avLst/>
          </a:prstGeom>
        </p:spPr>
        <p:txBody>
          <a:bodyPr vert="horz" lIns="94770" tIns="47384" rIns="94770" bIns="47384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2309"/>
            <a:ext cx="3079202" cy="512304"/>
          </a:xfrm>
          <a:prstGeom prst="rect">
            <a:avLst/>
          </a:prstGeom>
        </p:spPr>
        <p:txBody>
          <a:bodyPr vert="horz" lIns="94770" tIns="47384" rIns="94770" bIns="4738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205" y="9722309"/>
            <a:ext cx="3079202" cy="512304"/>
          </a:xfrm>
          <a:prstGeom prst="rect">
            <a:avLst/>
          </a:prstGeom>
        </p:spPr>
        <p:txBody>
          <a:bodyPr vert="horz" lIns="94770" tIns="47384" rIns="94770" bIns="47384" rtlCol="0" anchor="b"/>
          <a:lstStyle>
            <a:lvl1pPr algn="r">
              <a:defRPr sz="1200"/>
            </a:lvl1pPr>
          </a:lstStyle>
          <a:p>
            <a:fld id="{C1824E83-72A7-4C21-B9EF-5957664EBE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3106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9432C-AAF5-4765-8930-47298D51929A}" type="datetimeFigureOut">
              <a:rPr lang="fr-FR" smtClean="0"/>
              <a:t>27/01/2022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D0E58-078B-4030-AA9D-FCFF7C0064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941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9432C-AAF5-4765-8930-47298D51929A}" type="datetimeFigureOut">
              <a:rPr lang="fr-FR" smtClean="0"/>
              <a:t>27/01/2022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D0E58-078B-4030-AA9D-FCFF7C0064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2039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9432C-AAF5-4765-8930-47298D51929A}" type="datetimeFigureOut">
              <a:rPr lang="fr-FR" smtClean="0"/>
              <a:t>27/01/2022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D0E58-078B-4030-AA9D-FCFF7C0064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8482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9432C-AAF5-4765-8930-47298D51929A}" type="datetimeFigureOut">
              <a:rPr lang="fr-FR" smtClean="0"/>
              <a:t>27/01/2022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D0E58-078B-4030-AA9D-FCFF7C0064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41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9432C-AAF5-4765-8930-47298D51929A}" type="datetimeFigureOut">
              <a:rPr lang="fr-FR" smtClean="0"/>
              <a:t>27/01/2022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D0E58-078B-4030-AA9D-FCFF7C0064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34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9432C-AAF5-4765-8930-47298D51929A}" type="datetimeFigureOut">
              <a:rPr lang="fr-FR" smtClean="0"/>
              <a:t>27/01/2022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D0E58-078B-4030-AA9D-FCFF7C0064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12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9432C-AAF5-4765-8930-47298D51929A}" type="datetimeFigureOut">
              <a:rPr lang="fr-FR" smtClean="0"/>
              <a:t>27/01/2022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D0E58-078B-4030-AA9D-FCFF7C0064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846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9432C-AAF5-4765-8930-47298D51929A}" type="datetimeFigureOut">
              <a:rPr lang="fr-FR" smtClean="0"/>
              <a:t>27/01/2022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D0E58-078B-4030-AA9D-FCFF7C0064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6835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9432C-AAF5-4765-8930-47298D51929A}" type="datetimeFigureOut">
              <a:rPr lang="fr-FR" smtClean="0"/>
              <a:t>27/01/2022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D0E58-078B-4030-AA9D-FCFF7C0064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4321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9432C-AAF5-4765-8930-47298D51929A}" type="datetimeFigureOut">
              <a:rPr lang="fr-FR" smtClean="0"/>
              <a:t>27/01/2022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D0E58-078B-4030-AA9D-FCFF7C0064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960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9432C-AAF5-4765-8930-47298D51929A}" type="datetimeFigureOut">
              <a:rPr lang="fr-FR" smtClean="0"/>
              <a:t>27/01/2022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D0E58-078B-4030-AA9D-FCFF7C0064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823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9432C-AAF5-4765-8930-47298D51929A}" type="datetimeFigureOut">
              <a:rPr lang="fr-FR" smtClean="0"/>
              <a:t>27/01/2022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D0E58-078B-4030-AA9D-FCFF7C0064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464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11.png"/><Relationship Id="rId7" Type="http://schemas.openxmlformats.org/officeDocument/2006/relationships/image" Target="../media/image1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emf"/><Relationship Id="rId5" Type="http://schemas.openxmlformats.org/officeDocument/2006/relationships/image" Target="../media/image13.jpeg"/><Relationship Id="rId4" Type="http://schemas.openxmlformats.org/officeDocument/2006/relationships/image" Target="../media/image12.jpe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59302E6-F21F-48CC-9C31-52DE6D10CA06}"/>
              </a:ext>
            </a:extLst>
          </p:cNvPr>
          <p:cNvSpPr/>
          <p:nvPr/>
        </p:nvSpPr>
        <p:spPr>
          <a:xfrm>
            <a:off x="0" y="-14884"/>
            <a:ext cx="6858000" cy="2432840"/>
          </a:xfrm>
          <a:prstGeom prst="rect">
            <a:avLst/>
          </a:prstGeom>
          <a:gradFill flip="none" rotWithShape="1">
            <a:gsLst>
              <a:gs pos="66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DAB1617-BCFE-4B47-AEDD-C9208376F08B}"/>
              </a:ext>
            </a:extLst>
          </p:cNvPr>
          <p:cNvSpPr txBox="1"/>
          <p:nvPr/>
        </p:nvSpPr>
        <p:spPr>
          <a:xfrm>
            <a:off x="0" y="3233438"/>
            <a:ext cx="685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cap="small" dirty="0">
                <a:latin typeface="Roboto Medium" panose="02000000000000000000" pitchFamily="2" charset="0"/>
                <a:ea typeface="Roboto Medium" panose="02000000000000000000" pitchFamily="2" charset="0"/>
              </a:rPr>
              <a:t>Prise en main</a:t>
            </a:r>
          </a:p>
        </p:txBody>
      </p:sp>
      <p:pic>
        <p:nvPicPr>
          <p:cNvPr id="14" name="Image 13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4B15B72D-B460-42CD-8CF0-500FC29A95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363" y="250157"/>
            <a:ext cx="2855274" cy="1110385"/>
          </a:xfrm>
          <a:prstGeom prst="rect">
            <a:avLst/>
          </a:prstGeom>
        </p:spPr>
      </p:pic>
      <p:pic>
        <p:nvPicPr>
          <p:cNvPr id="24" name="Image 23" descr="Une image contenant objet, horloge&#10;&#10;Description générée automatiquement">
            <a:extLst>
              <a:ext uri="{FF2B5EF4-FFF2-40B4-BE49-F238E27FC236}">
                <a16:creationId xmlns:a16="http://schemas.microsoft.com/office/drawing/2014/main" id="{8893D953-021E-394F-AE97-044216E9D8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17" b="41298"/>
          <a:stretch/>
        </p:blipFill>
        <p:spPr>
          <a:xfrm rot="16200000">
            <a:off x="1681214" y="2742644"/>
            <a:ext cx="1062500" cy="863417"/>
          </a:xfrm>
          <a:prstGeom prst="rect">
            <a:avLst/>
          </a:prstGeom>
        </p:spPr>
      </p:pic>
      <p:pic>
        <p:nvPicPr>
          <p:cNvPr id="15" name="Image 14" descr="Une image contenant objet, horloge&#10;&#10;Description générée automatiquement">
            <a:extLst>
              <a:ext uri="{FF2B5EF4-FFF2-40B4-BE49-F238E27FC236}">
                <a16:creationId xmlns:a16="http://schemas.microsoft.com/office/drawing/2014/main" id="{A6DA0734-C33C-3747-85A9-3E7FF99CC0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17" b="41298"/>
          <a:stretch/>
        </p:blipFill>
        <p:spPr>
          <a:xfrm rot="5400000">
            <a:off x="4219835" y="3289173"/>
            <a:ext cx="1062500" cy="863417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F2AC0F91-40D4-BA45-9869-B1BD89D61E81}"/>
              </a:ext>
            </a:extLst>
          </p:cNvPr>
          <p:cNvSpPr/>
          <p:nvPr/>
        </p:nvSpPr>
        <p:spPr>
          <a:xfrm>
            <a:off x="0" y="9525000"/>
            <a:ext cx="6858000" cy="376847"/>
          </a:xfrm>
          <a:prstGeom prst="rect">
            <a:avLst/>
          </a:prstGeom>
          <a:solidFill>
            <a:srgbClr val="96C1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96C11F"/>
              </a:solidFill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id="{09E54336-2204-AA4E-8ED2-C58E82B5DCE2}"/>
              </a:ext>
            </a:extLst>
          </p:cNvPr>
          <p:cNvSpPr txBox="1"/>
          <p:nvPr/>
        </p:nvSpPr>
        <p:spPr>
          <a:xfrm>
            <a:off x="0" y="9576055"/>
            <a:ext cx="6858000" cy="248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fr-FR" sz="813" b="1" spc="-4" dirty="0"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PRS </a:t>
            </a:r>
            <a:r>
              <a:rPr lang="fr-FR" sz="813" b="1" spc="-4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HEALTH</a:t>
            </a:r>
            <a:r>
              <a:rPr lang="fr-FR" sz="813" b="1" spc="-4" dirty="0"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CARE </a:t>
            </a:r>
            <a:endParaRPr lang="fr-FR" sz="800" spc="-4" dirty="0">
              <a:latin typeface="Roboto Light" panose="02000000000000000000" pitchFamily="2" charset="0"/>
              <a:ea typeface="Roboto Light" panose="02000000000000000000" pitchFamily="2" charset="0"/>
              <a:cs typeface="Calibri"/>
            </a:endParaRPr>
          </a:p>
          <a:p>
            <a:pPr algn="ctr"/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10,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rue 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du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Docteur 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Pravaz -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ZA Sainte 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Barbe 69110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SAINTE FOY 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LES</a:t>
            </a:r>
            <a:r>
              <a:rPr sz="800" spc="22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LYON</a:t>
            </a:r>
            <a:r>
              <a:rPr lang="fr-FR"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 – France</a:t>
            </a:r>
            <a:r>
              <a:rPr lang="fr-FR"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 </a:t>
            </a:r>
            <a:r>
              <a:rPr lang="fr-FR"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/ </a:t>
            </a:r>
            <a:r>
              <a:rPr lang="fr-FR" sz="800" dirty="0" err="1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T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 </a:t>
            </a:r>
            <a:r>
              <a:rPr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+ 33 4 </a:t>
            </a:r>
            <a:r>
              <a:rPr lang="fr-FR"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72 32 26 26 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/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F </a:t>
            </a:r>
            <a:r>
              <a:rPr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+ 33 4 </a:t>
            </a:r>
            <a:r>
              <a:rPr lang="fr-FR"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72 32 26 55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2DF56DC6-58B6-4C41-A471-964C382F299E}"/>
              </a:ext>
            </a:extLst>
          </p:cNvPr>
          <p:cNvGrpSpPr/>
          <p:nvPr/>
        </p:nvGrpSpPr>
        <p:grpSpPr>
          <a:xfrm>
            <a:off x="831767" y="657700"/>
            <a:ext cx="1020969" cy="823730"/>
            <a:chOff x="971063" y="1732092"/>
            <a:chExt cx="1020969" cy="823730"/>
          </a:xfrm>
        </p:grpSpPr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6D1D7934-CD79-EF4C-93A6-016BCB7A94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9781503">
              <a:off x="1067363" y="1732092"/>
              <a:ext cx="823730" cy="823730"/>
            </a:xfrm>
            <a:prstGeom prst="rect">
              <a:avLst/>
            </a:prstGeom>
          </p:spPr>
        </p:pic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D6DEDD42-F469-4EE8-9837-B1A021BE5396}"/>
                </a:ext>
              </a:extLst>
            </p:cNvPr>
            <p:cNvSpPr txBox="1"/>
            <p:nvPr/>
          </p:nvSpPr>
          <p:spPr>
            <a:xfrm rot="19910087">
              <a:off x="971063" y="2036946"/>
              <a:ext cx="102096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cap="small" dirty="0">
                  <a:solidFill>
                    <a:schemeClr val="bg1"/>
                  </a:solidFill>
                  <a:latin typeface="Roboto" panose="02000000000000000000"/>
                </a:rPr>
                <a:t>NOUVEAU</a:t>
              </a:r>
            </a:p>
          </p:txBody>
        </p:sp>
      </p:grpSp>
      <p:sp>
        <p:nvSpPr>
          <p:cNvPr id="27" name="ZoneTexte 26">
            <a:extLst>
              <a:ext uri="{FF2B5EF4-FFF2-40B4-BE49-F238E27FC236}">
                <a16:creationId xmlns:a16="http://schemas.microsoft.com/office/drawing/2014/main" id="{74980853-D9D4-4651-ACBC-EE9DB69C5B31}"/>
              </a:ext>
            </a:extLst>
          </p:cNvPr>
          <p:cNvSpPr txBox="1"/>
          <p:nvPr/>
        </p:nvSpPr>
        <p:spPr>
          <a:xfrm>
            <a:off x="1239012" y="1459023"/>
            <a:ext cx="4379976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760"/>
              </a:lnSpc>
            </a:pPr>
            <a:r>
              <a:rPr lang="fr-FR" sz="2800" b="1" cap="small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Bladder</a:t>
            </a:r>
            <a:r>
              <a:rPr lang="fr-FR" sz="2800" b="1" cap="small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Scanner </a:t>
            </a:r>
            <a:r>
              <a:rPr lang="fr-FR" sz="2800" b="1" cap="small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Vitascan</a:t>
            </a:r>
            <a:endParaRPr lang="fr-FR" sz="2800" cap="small" dirty="0">
              <a:solidFill>
                <a:srgbClr val="96C11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6" name="image2.jpeg">
            <a:extLst>
              <a:ext uri="{FF2B5EF4-FFF2-40B4-BE49-F238E27FC236}">
                <a16:creationId xmlns:a16="http://schemas.microsoft.com/office/drawing/2014/main" id="{C1B34197-1974-475D-BC07-1986B73F0E6A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01363" y="4317144"/>
            <a:ext cx="3406158" cy="2993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388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B245D085-D2BD-5F4F-8021-FFCF70E51BDF}"/>
              </a:ext>
            </a:extLst>
          </p:cNvPr>
          <p:cNvSpPr/>
          <p:nvPr/>
        </p:nvSpPr>
        <p:spPr>
          <a:xfrm>
            <a:off x="0" y="-14884"/>
            <a:ext cx="6858000" cy="1425666"/>
          </a:xfrm>
          <a:prstGeom prst="rect">
            <a:avLst/>
          </a:prstGeom>
          <a:gradFill flip="none" rotWithShape="1">
            <a:gsLst>
              <a:gs pos="66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4" name="Image 13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4B15B72D-B460-42CD-8CF0-500FC29A95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472" y="158388"/>
            <a:ext cx="1879171" cy="730789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F8E04E29-E405-9E46-BED0-3497BFBFE008}"/>
              </a:ext>
            </a:extLst>
          </p:cNvPr>
          <p:cNvSpPr/>
          <p:nvPr/>
        </p:nvSpPr>
        <p:spPr>
          <a:xfrm>
            <a:off x="0" y="9525000"/>
            <a:ext cx="6858000" cy="376847"/>
          </a:xfrm>
          <a:prstGeom prst="rect">
            <a:avLst/>
          </a:prstGeom>
          <a:solidFill>
            <a:srgbClr val="96C1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96C11F"/>
              </a:solidFill>
            </a:endParaRPr>
          </a:p>
        </p:txBody>
      </p:sp>
      <p:sp>
        <p:nvSpPr>
          <p:cNvPr id="26" name="object 14">
            <a:extLst>
              <a:ext uri="{FF2B5EF4-FFF2-40B4-BE49-F238E27FC236}">
                <a16:creationId xmlns:a16="http://schemas.microsoft.com/office/drawing/2014/main" id="{97F780DF-E2B9-D942-8D13-6B183B97EECD}"/>
              </a:ext>
            </a:extLst>
          </p:cNvPr>
          <p:cNvSpPr txBox="1"/>
          <p:nvPr/>
        </p:nvSpPr>
        <p:spPr>
          <a:xfrm>
            <a:off x="0" y="9576055"/>
            <a:ext cx="6858000" cy="248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fr-FR" sz="813" b="1" spc="-4" dirty="0"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PRS </a:t>
            </a:r>
            <a:r>
              <a:rPr lang="fr-FR" sz="813" b="1" spc="-4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HEALTH</a:t>
            </a:r>
            <a:r>
              <a:rPr lang="fr-FR" sz="813" b="1" spc="-4" dirty="0"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CARE </a:t>
            </a:r>
            <a:endParaRPr lang="fr-FR" sz="800" spc="-4" dirty="0">
              <a:latin typeface="Roboto Light" panose="02000000000000000000" pitchFamily="2" charset="0"/>
              <a:ea typeface="Roboto Light" panose="02000000000000000000" pitchFamily="2" charset="0"/>
              <a:cs typeface="Calibri"/>
            </a:endParaRPr>
          </a:p>
          <a:p>
            <a:pPr algn="ctr"/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10,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rue 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du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Docteur 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Pravaz -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ZA Sainte 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Barbe 69110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SAINTE FOY 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LES</a:t>
            </a:r>
            <a:r>
              <a:rPr sz="800" spc="22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LYON</a:t>
            </a:r>
            <a:r>
              <a:rPr lang="fr-FR"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 – France</a:t>
            </a:r>
            <a:r>
              <a:rPr lang="fr-FR"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 </a:t>
            </a:r>
            <a:r>
              <a:rPr lang="fr-FR"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/ </a:t>
            </a:r>
            <a:r>
              <a:rPr lang="fr-FR" sz="800" dirty="0" err="1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T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 </a:t>
            </a:r>
            <a:r>
              <a:rPr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+ 33 4 </a:t>
            </a:r>
            <a:r>
              <a:rPr lang="fr-FR"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72 32 26 26 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/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F </a:t>
            </a:r>
            <a:r>
              <a:rPr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+ 33 4 </a:t>
            </a:r>
            <a:r>
              <a:rPr lang="fr-FR"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72 32 26 55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C4D11757-C34B-40EF-B1E1-2C9D9DA3C476}"/>
              </a:ext>
            </a:extLst>
          </p:cNvPr>
          <p:cNvSpPr txBox="1"/>
          <p:nvPr/>
        </p:nvSpPr>
        <p:spPr>
          <a:xfrm>
            <a:off x="332551" y="2499466"/>
            <a:ext cx="6388443" cy="1892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tabLst>
                <a:tab pos="841375" algn="l"/>
                <a:tab pos="842010" algn="l"/>
              </a:tabLst>
            </a:pP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Appuyez</a:t>
            </a:r>
            <a:r>
              <a:rPr lang="fr-FR" sz="1300" spc="-1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sur</a:t>
            </a:r>
            <a:r>
              <a:rPr lang="fr-FR" sz="1300" spc="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l’option</a:t>
            </a:r>
            <a:r>
              <a:rPr lang="fr-FR" sz="1300" spc="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b="1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Femme</a:t>
            </a:r>
            <a:r>
              <a:rPr lang="fr-FR" sz="1300" b="1" spc="-1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ou </a:t>
            </a:r>
            <a:r>
              <a:rPr lang="fr-FR" sz="1300" b="1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Homme</a:t>
            </a:r>
            <a:endParaRPr lang="fr-FR" sz="1300" dirty="0"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42900" lvl="0" indent="-342900" algn="just">
              <a:spcBef>
                <a:spcPts val="40"/>
              </a:spcBef>
              <a:buFont typeface="Symbol" panose="05050102010706020507" pitchFamily="18" charset="2"/>
              <a:buChar char="-"/>
              <a:tabLst>
                <a:tab pos="841375" algn="l"/>
                <a:tab pos="842010" algn="l"/>
              </a:tabLst>
            </a:pP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Pour la</a:t>
            </a:r>
            <a:r>
              <a:rPr lang="fr-FR" sz="1300" spc="-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b="1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femme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,</a:t>
            </a:r>
            <a:r>
              <a:rPr lang="fr-FR" sz="1300" spc="-1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appuyez</a:t>
            </a:r>
            <a:r>
              <a:rPr lang="fr-FR" sz="1300" spc="-1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sur</a:t>
            </a:r>
            <a:r>
              <a:rPr lang="fr-FR" sz="1300" spc="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b="1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Hystérectomie</a:t>
            </a:r>
            <a:r>
              <a:rPr lang="fr-FR" sz="1300" b="1" spc="-1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si</a:t>
            </a:r>
            <a:r>
              <a:rPr lang="fr-FR" sz="1300" spc="-1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nécessaire</a:t>
            </a:r>
          </a:p>
          <a:p>
            <a:pPr marL="342900" lvl="0" indent="-342900" algn="just">
              <a:spcBef>
                <a:spcPts val="40"/>
              </a:spcBef>
              <a:buFont typeface="Symbol" panose="05050102010706020507" pitchFamily="18" charset="2"/>
              <a:buChar char="-"/>
              <a:tabLst>
                <a:tab pos="841375" algn="l"/>
                <a:tab pos="842010" algn="l"/>
              </a:tabLst>
            </a:pP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Appuyer</a:t>
            </a:r>
            <a:r>
              <a:rPr lang="fr-FR" sz="1300" spc="-1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sur l’option </a:t>
            </a:r>
            <a:r>
              <a:rPr lang="fr-FR" sz="1300" b="1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Profondeur</a:t>
            </a:r>
            <a:r>
              <a:rPr lang="fr-FR" sz="1300" b="1" spc="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:</a:t>
            </a: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1298575" algn="l"/>
                <a:tab pos="1299210" algn="l"/>
              </a:tabLst>
            </a:pPr>
            <a:r>
              <a:rPr lang="fr-FR" sz="13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10</a:t>
            </a:r>
            <a:r>
              <a:rPr lang="fr-FR" sz="1300" b="1" spc="-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pour</a:t>
            </a:r>
            <a:r>
              <a:rPr lang="fr-FR" sz="1300" spc="-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une</a:t>
            </a:r>
            <a:r>
              <a:rPr lang="fr-FR" sz="1300" spc="-1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personne</a:t>
            </a:r>
            <a:r>
              <a:rPr lang="fr-FR" sz="1300" spc="-1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ayant</a:t>
            </a:r>
            <a:r>
              <a:rPr lang="fr-FR" sz="1300" spc="-1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une</a:t>
            </a:r>
            <a:r>
              <a:rPr lang="fr-FR" sz="1300" spc="-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corpulence</a:t>
            </a:r>
            <a:r>
              <a:rPr lang="fr-FR" sz="1300" spc="-1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maigre</a:t>
            </a: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1298575" algn="l"/>
                <a:tab pos="1299210" algn="l"/>
              </a:tabLst>
            </a:pPr>
            <a:r>
              <a:rPr lang="fr-FR" sz="13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16</a:t>
            </a:r>
            <a:r>
              <a:rPr lang="fr-FR" sz="1300" b="1" spc="-1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pour</a:t>
            </a:r>
            <a:r>
              <a:rPr lang="fr-FR" sz="1300" spc="-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une</a:t>
            </a:r>
            <a:r>
              <a:rPr lang="fr-FR" sz="1300" spc="-1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personne</a:t>
            </a:r>
            <a:r>
              <a:rPr lang="fr-FR" sz="1300" spc="-1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ayant</a:t>
            </a:r>
            <a:r>
              <a:rPr lang="fr-FR" sz="1300" spc="-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une</a:t>
            </a:r>
            <a:r>
              <a:rPr lang="fr-FR" sz="1300" spc="-1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corpulence</a:t>
            </a:r>
            <a:r>
              <a:rPr lang="fr-FR" sz="1300" spc="-1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normale</a:t>
            </a: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1298575" algn="l"/>
                <a:tab pos="1299210" algn="l"/>
              </a:tabLst>
            </a:pPr>
            <a:r>
              <a:rPr lang="fr-FR" sz="13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23</a:t>
            </a:r>
            <a:r>
              <a:rPr lang="fr-FR" sz="1300" b="1" spc="-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pour</a:t>
            </a:r>
            <a:r>
              <a:rPr lang="fr-FR" sz="1300" spc="-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une</a:t>
            </a:r>
            <a:r>
              <a:rPr lang="fr-FR" sz="1300" spc="-1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personne</a:t>
            </a:r>
            <a:r>
              <a:rPr lang="fr-FR" sz="1300" spc="-1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en</a:t>
            </a:r>
            <a:r>
              <a:rPr lang="fr-FR" sz="1300" spc="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Symbol" panose="05050102010706020507" pitchFamily="18" charset="2"/>
              </a:rPr>
              <a:t>surpoids</a:t>
            </a:r>
          </a:p>
          <a:p>
            <a:pPr marL="342900" lvl="0" indent="-342900" algn="just">
              <a:spcBef>
                <a:spcPts val="40"/>
              </a:spcBef>
              <a:buFont typeface="Symbol" panose="05050102010706020507" pitchFamily="18" charset="2"/>
              <a:buChar char="-"/>
              <a:tabLst>
                <a:tab pos="841375" algn="l"/>
                <a:tab pos="842010" algn="l"/>
              </a:tabLst>
            </a:pP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Appuyez</a:t>
            </a:r>
            <a:r>
              <a:rPr lang="fr-FR" sz="1300" spc="-1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sur </a:t>
            </a:r>
            <a:r>
              <a:rPr lang="fr-FR" sz="1300" b="1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Démarrer</a:t>
            </a:r>
            <a:r>
              <a:rPr lang="fr-FR" sz="1300" b="1" spc="-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pour démarrer</a:t>
            </a:r>
            <a:r>
              <a:rPr lang="fr-FR" sz="1300" spc="-1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la</a:t>
            </a:r>
            <a:r>
              <a:rPr lang="fr-FR" sz="1300" spc="-1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prévisualisation et</a:t>
            </a:r>
            <a:r>
              <a:rPr lang="fr-FR" sz="1300" spc="-1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localiser</a:t>
            </a:r>
            <a:r>
              <a:rPr lang="fr-FR" sz="1300" spc="-1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la</a:t>
            </a:r>
            <a:r>
              <a:rPr lang="fr-FR" sz="1300" spc="-1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vessie</a:t>
            </a:r>
          </a:p>
          <a:p>
            <a:pPr marL="342900" lvl="0" indent="-342900" algn="just">
              <a:spcBef>
                <a:spcPts val="25"/>
              </a:spcBef>
              <a:buFont typeface="Symbol" panose="05050102010706020507" pitchFamily="18" charset="2"/>
              <a:buChar char="-"/>
              <a:tabLst>
                <a:tab pos="841375" algn="l"/>
                <a:tab pos="842010" algn="l"/>
              </a:tabLst>
            </a:pP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Appuyez</a:t>
            </a:r>
            <a:r>
              <a:rPr lang="fr-FR" sz="1300" spc="-1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sur </a:t>
            </a:r>
            <a:r>
              <a:rPr lang="fr-FR" sz="1300" b="1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Redémarrer</a:t>
            </a:r>
            <a:r>
              <a:rPr lang="fr-FR" sz="1300" b="1" spc="-1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pour</a:t>
            </a:r>
            <a:r>
              <a:rPr lang="fr-FR" sz="1300" spc="-1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lancer</a:t>
            </a:r>
            <a:r>
              <a:rPr lang="fr-FR" sz="1300" spc="-1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une</a:t>
            </a:r>
            <a:r>
              <a:rPr lang="fr-FR" sz="1300" spc="-1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nouvelle</a:t>
            </a:r>
            <a:r>
              <a:rPr lang="fr-FR" sz="1300" spc="-1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analyse</a:t>
            </a:r>
          </a:p>
          <a:p>
            <a:pPr marL="342900" lvl="0" indent="-342900" algn="just">
              <a:spcBef>
                <a:spcPts val="40"/>
              </a:spcBef>
              <a:buFont typeface="Symbol" panose="05050102010706020507" pitchFamily="18" charset="2"/>
              <a:buChar char="-"/>
              <a:tabLst>
                <a:tab pos="841375" algn="l"/>
                <a:tab pos="842010" algn="l"/>
              </a:tabLst>
            </a:pP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Appuyez</a:t>
            </a:r>
            <a:r>
              <a:rPr lang="fr-FR" sz="1300" spc="-1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sur </a:t>
            </a:r>
            <a:r>
              <a:rPr lang="fr-FR" sz="1300" b="1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Configuration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pour</a:t>
            </a:r>
            <a:r>
              <a:rPr lang="fr-FR" sz="1300" spc="-1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accéder</a:t>
            </a:r>
            <a:r>
              <a:rPr lang="fr-FR" sz="1300" spc="-1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au</a:t>
            </a:r>
            <a:r>
              <a:rPr lang="fr-FR" sz="1300" spc="-1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menu</a:t>
            </a:r>
            <a:r>
              <a:rPr lang="fr-FR" sz="1300" spc="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de</a:t>
            </a:r>
            <a:r>
              <a:rPr lang="fr-FR" sz="1300" spc="-1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configuration </a:t>
            </a:r>
          </a:p>
        </p:txBody>
      </p:sp>
      <p:pic>
        <p:nvPicPr>
          <p:cNvPr id="22" name="Image 21" descr="Une image contenant objet, horloge&#10;&#10;Description générée automatiquement">
            <a:extLst>
              <a:ext uri="{FF2B5EF4-FFF2-40B4-BE49-F238E27FC236}">
                <a16:creationId xmlns:a16="http://schemas.microsoft.com/office/drawing/2014/main" id="{05F6A0ED-A3FB-4253-BA49-016BDFCC44C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17" b="41298"/>
          <a:stretch/>
        </p:blipFill>
        <p:spPr>
          <a:xfrm rot="16200000">
            <a:off x="86616" y="1852893"/>
            <a:ext cx="465206" cy="378039"/>
          </a:xfrm>
          <a:prstGeom prst="rect">
            <a:avLst/>
          </a:prstGeom>
        </p:spPr>
      </p:pic>
      <p:pic>
        <p:nvPicPr>
          <p:cNvPr id="29" name="Image 28" descr="Une image contenant objet, horloge&#10;&#10;Description générée automatiquement">
            <a:extLst>
              <a:ext uri="{FF2B5EF4-FFF2-40B4-BE49-F238E27FC236}">
                <a16:creationId xmlns:a16="http://schemas.microsoft.com/office/drawing/2014/main" id="{1EA35726-DC92-49E7-BBCF-AF4C6D382B8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17" b="41298"/>
          <a:stretch/>
        </p:blipFill>
        <p:spPr>
          <a:xfrm rot="5400000">
            <a:off x="2268194" y="2070335"/>
            <a:ext cx="465206" cy="378039"/>
          </a:xfrm>
          <a:prstGeom prst="rect">
            <a:avLst/>
          </a:prstGeom>
        </p:spPr>
      </p:pic>
      <p:sp>
        <p:nvSpPr>
          <p:cNvPr id="33" name="ZoneTexte 32">
            <a:extLst>
              <a:ext uri="{FF2B5EF4-FFF2-40B4-BE49-F238E27FC236}">
                <a16:creationId xmlns:a16="http://schemas.microsoft.com/office/drawing/2014/main" id="{6F0DD3C1-800C-4F02-8A37-2275E50F58EB}"/>
              </a:ext>
            </a:extLst>
          </p:cNvPr>
          <p:cNvSpPr txBox="1"/>
          <p:nvPr/>
        </p:nvSpPr>
        <p:spPr>
          <a:xfrm>
            <a:off x="246160" y="1974754"/>
            <a:ext cx="34351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5100">
              <a:spcBef>
                <a:spcPts val="1110"/>
              </a:spcBef>
            </a:pPr>
            <a:r>
              <a:rPr lang="fr-FR" sz="1600" b="1" dirty="0">
                <a:solidFill>
                  <a:srgbClr val="96C11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Sur l’écran d’accueil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2461F7C-E718-41DE-A292-D24E4651E8D9}"/>
              </a:ext>
            </a:extLst>
          </p:cNvPr>
          <p:cNvSpPr txBox="1"/>
          <p:nvPr/>
        </p:nvSpPr>
        <p:spPr>
          <a:xfrm>
            <a:off x="1312069" y="978219"/>
            <a:ext cx="437997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760"/>
              </a:lnSpc>
            </a:pPr>
            <a:r>
              <a:rPr lang="fr-FR" b="1" cap="small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Bladder</a:t>
            </a:r>
            <a:r>
              <a:rPr lang="fr-FR" b="1" cap="small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Scanner </a:t>
            </a:r>
            <a:r>
              <a:rPr lang="fr-FR" b="1" cap="small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Vitascan</a:t>
            </a:r>
            <a:endParaRPr lang="fr-FR" cap="small" dirty="0">
              <a:solidFill>
                <a:srgbClr val="96C11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6" name="Image 15" descr="Une image contenant objet, horloge&#10;&#10;Description générée automatiquement">
            <a:extLst>
              <a:ext uri="{FF2B5EF4-FFF2-40B4-BE49-F238E27FC236}">
                <a16:creationId xmlns:a16="http://schemas.microsoft.com/office/drawing/2014/main" id="{14F460EF-7DC4-4586-86D6-A07A0473EE9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17" b="41298"/>
          <a:stretch/>
        </p:blipFill>
        <p:spPr>
          <a:xfrm rot="16200000">
            <a:off x="134932" y="4700278"/>
            <a:ext cx="465206" cy="378039"/>
          </a:xfrm>
          <a:prstGeom prst="rect">
            <a:avLst/>
          </a:prstGeom>
        </p:spPr>
      </p:pic>
      <p:pic>
        <p:nvPicPr>
          <p:cNvPr id="17" name="Image 16" descr="Une image contenant objet, horloge&#10;&#10;Description générée automatiquement">
            <a:extLst>
              <a:ext uri="{FF2B5EF4-FFF2-40B4-BE49-F238E27FC236}">
                <a16:creationId xmlns:a16="http://schemas.microsoft.com/office/drawing/2014/main" id="{2B467D05-80B4-433C-84D0-2E13194DB4E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17" b="41298"/>
          <a:stretch/>
        </p:blipFill>
        <p:spPr>
          <a:xfrm rot="5400000">
            <a:off x="2812848" y="4946087"/>
            <a:ext cx="465206" cy="378039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462EA20C-B90A-4516-8BB7-C76FBE04F3EF}"/>
              </a:ext>
            </a:extLst>
          </p:cNvPr>
          <p:cNvSpPr txBox="1"/>
          <p:nvPr/>
        </p:nvSpPr>
        <p:spPr>
          <a:xfrm>
            <a:off x="251574" y="4796552"/>
            <a:ext cx="34351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5100">
              <a:spcBef>
                <a:spcPts val="1110"/>
              </a:spcBef>
            </a:pPr>
            <a:r>
              <a:rPr lang="fr-FR" sz="1600" b="1" dirty="0">
                <a:solidFill>
                  <a:srgbClr val="96C11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Sur le menu configuration </a:t>
            </a:r>
          </a:p>
        </p:txBody>
      </p:sp>
      <p:pic>
        <p:nvPicPr>
          <p:cNvPr id="19" name="image3.jpeg">
            <a:extLst>
              <a:ext uri="{FF2B5EF4-FFF2-40B4-BE49-F238E27FC236}">
                <a16:creationId xmlns:a16="http://schemas.microsoft.com/office/drawing/2014/main" id="{61DCF034-1884-48F8-9737-F07AC44F8BFE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5613" y="5456752"/>
            <a:ext cx="2777640" cy="2795746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2EAE68A5-3A89-433F-8ED9-139E37E8672F}"/>
              </a:ext>
            </a:extLst>
          </p:cNvPr>
          <p:cNvSpPr txBox="1"/>
          <p:nvPr/>
        </p:nvSpPr>
        <p:spPr>
          <a:xfrm>
            <a:off x="2974902" y="5343419"/>
            <a:ext cx="3746092" cy="3093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300" b="1" dirty="0">
                <a:solidFill>
                  <a:srgbClr val="96C11F"/>
                </a:solidFill>
              </a:rPr>
              <a:t>-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	Appuyez sur </a:t>
            </a:r>
            <a:r>
              <a:rPr lang="fr-FR" sz="1300" b="1" dirty="0">
                <a:latin typeface="Roboto" panose="02000000000000000000" pitchFamily="2" charset="0"/>
                <a:ea typeface="Roboto" panose="02000000000000000000" pitchFamily="2" charset="0"/>
              </a:rPr>
              <a:t>H: M: S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 pour basculer entre Heures - Minutes - Secondes. Modifiez le paramètre par - ou +</a:t>
            </a:r>
          </a:p>
          <a:p>
            <a:pPr algn="just"/>
            <a:r>
              <a:rPr lang="fr-FR" sz="1300" b="1" dirty="0">
                <a:solidFill>
                  <a:srgbClr val="96C11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-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	Appuyez sur </a:t>
            </a:r>
            <a:r>
              <a:rPr lang="fr-FR" sz="1300" b="1" dirty="0">
                <a:latin typeface="Roboto" panose="02000000000000000000" pitchFamily="2" charset="0"/>
                <a:ea typeface="Roboto" panose="02000000000000000000" pitchFamily="2" charset="0"/>
              </a:rPr>
              <a:t>Y-M-D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 pour basculer entre Années - Mois - Jours. Modifiez le paramètre par - ou +</a:t>
            </a:r>
          </a:p>
          <a:p>
            <a:pPr algn="just"/>
            <a:r>
              <a:rPr lang="fr-FR" sz="1300" b="1" dirty="0">
                <a:solidFill>
                  <a:srgbClr val="96C11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-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	Appuyez sur “</a:t>
            </a:r>
            <a:r>
              <a:rPr lang="fr-FR" sz="1300" b="1" dirty="0">
                <a:latin typeface="Roboto" panose="02000000000000000000" pitchFamily="2" charset="0"/>
                <a:ea typeface="Roboto" panose="02000000000000000000" pitchFamily="2" charset="0"/>
              </a:rPr>
              <a:t>12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” ou “</a:t>
            </a:r>
            <a:r>
              <a:rPr lang="fr-FR" sz="1300" b="1" dirty="0">
                <a:latin typeface="Roboto" panose="02000000000000000000" pitchFamily="2" charset="0"/>
                <a:ea typeface="Roboto" panose="02000000000000000000" pitchFamily="2" charset="0"/>
              </a:rPr>
              <a:t>24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” pour définir un nombre de coupes dans un balayage.</a:t>
            </a:r>
          </a:p>
          <a:p>
            <a:pPr algn="just"/>
            <a:r>
              <a:rPr lang="fr-FR" sz="1300" b="1" dirty="0">
                <a:solidFill>
                  <a:srgbClr val="96C11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-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	</a:t>
            </a:r>
            <a:r>
              <a:rPr lang="fr-FR" sz="1300" b="1" dirty="0">
                <a:latin typeface="Roboto" panose="02000000000000000000" pitchFamily="2" charset="0"/>
                <a:ea typeface="Roboto" panose="02000000000000000000" pitchFamily="2" charset="0"/>
              </a:rPr>
              <a:t>Mode facile 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(basculer entre </a:t>
            </a:r>
            <a:r>
              <a:rPr lang="fr-FR" sz="1300" b="1" dirty="0">
                <a:latin typeface="Roboto" panose="02000000000000000000" pitchFamily="2" charset="0"/>
                <a:ea typeface="Roboto" panose="02000000000000000000" pitchFamily="2" charset="0"/>
              </a:rPr>
              <a:t>Oui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 ou </a:t>
            </a:r>
            <a:r>
              <a:rPr lang="fr-FR" sz="1300" b="1" dirty="0">
                <a:latin typeface="Roboto" panose="02000000000000000000" pitchFamily="2" charset="0"/>
                <a:ea typeface="Roboto" panose="02000000000000000000" pitchFamily="2" charset="0"/>
              </a:rPr>
              <a:t>Non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) pour définir une seule tranche dans une analyse.</a:t>
            </a:r>
          </a:p>
          <a:p>
            <a:pPr algn="just"/>
            <a:r>
              <a:rPr lang="fr-FR" sz="1300" b="1" dirty="0">
                <a:solidFill>
                  <a:srgbClr val="96C11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-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	Appuyez sur </a:t>
            </a:r>
            <a:r>
              <a:rPr lang="fr-FR" sz="1300" b="1" dirty="0">
                <a:latin typeface="Roboto" panose="02000000000000000000" pitchFamily="2" charset="0"/>
                <a:ea typeface="Roboto" panose="02000000000000000000" pitchFamily="2" charset="0"/>
              </a:rPr>
              <a:t>Mise à jour en Direct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 pour visualiser le volume de la vessie en continu en pré-scan. (Uniquement en mode facile)</a:t>
            </a:r>
          </a:p>
          <a:p>
            <a:pPr algn="just"/>
            <a:r>
              <a:rPr lang="fr-FR" sz="1300" b="1" dirty="0">
                <a:solidFill>
                  <a:srgbClr val="96C11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-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	</a:t>
            </a:r>
            <a:r>
              <a:rPr lang="fr-FR" sz="1300" b="1" dirty="0">
                <a:latin typeface="Roboto" panose="02000000000000000000" pitchFamily="2" charset="0"/>
                <a:ea typeface="Roboto" panose="02000000000000000000" pitchFamily="2" charset="0"/>
              </a:rPr>
              <a:t>Fantôme 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(basculer entre </a:t>
            </a:r>
            <a:r>
              <a:rPr lang="fr-FR" sz="1300" b="1" dirty="0">
                <a:latin typeface="Roboto" panose="02000000000000000000" pitchFamily="2" charset="0"/>
                <a:ea typeface="Roboto" panose="02000000000000000000" pitchFamily="2" charset="0"/>
              </a:rPr>
              <a:t>Oui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 ou </a:t>
            </a:r>
            <a:r>
              <a:rPr lang="fr-FR" sz="1300" b="1" dirty="0">
                <a:latin typeface="Roboto" panose="02000000000000000000" pitchFamily="2" charset="0"/>
                <a:ea typeface="Roboto" panose="02000000000000000000" pitchFamily="2" charset="0"/>
              </a:rPr>
              <a:t>Non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) pour mesurer le fantôme de la vessie </a:t>
            </a:r>
            <a:r>
              <a:rPr lang="fr-FR" sz="1300" dirty="0" err="1">
                <a:latin typeface="Roboto" panose="02000000000000000000" pitchFamily="2" charset="0"/>
                <a:ea typeface="Roboto" panose="02000000000000000000" pitchFamily="2" charset="0"/>
              </a:rPr>
              <a:t>Vitacon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0216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F8E04E29-E405-9E46-BED0-3497BFBFE008}"/>
              </a:ext>
            </a:extLst>
          </p:cNvPr>
          <p:cNvSpPr/>
          <p:nvPr/>
        </p:nvSpPr>
        <p:spPr>
          <a:xfrm>
            <a:off x="0" y="9525000"/>
            <a:ext cx="6858000" cy="376847"/>
          </a:xfrm>
          <a:prstGeom prst="rect">
            <a:avLst/>
          </a:prstGeom>
          <a:solidFill>
            <a:srgbClr val="96C1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96C11F"/>
              </a:solidFill>
            </a:endParaRPr>
          </a:p>
        </p:txBody>
      </p:sp>
      <p:sp>
        <p:nvSpPr>
          <p:cNvPr id="26" name="object 14">
            <a:extLst>
              <a:ext uri="{FF2B5EF4-FFF2-40B4-BE49-F238E27FC236}">
                <a16:creationId xmlns:a16="http://schemas.microsoft.com/office/drawing/2014/main" id="{97F780DF-E2B9-D942-8D13-6B183B97EECD}"/>
              </a:ext>
            </a:extLst>
          </p:cNvPr>
          <p:cNvSpPr txBox="1"/>
          <p:nvPr/>
        </p:nvSpPr>
        <p:spPr>
          <a:xfrm>
            <a:off x="0" y="9576055"/>
            <a:ext cx="6858000" cy="248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fr-FR" sz="813" b="1" spc="-4" dirty="0"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PRS </a:t>
            </a:r>
            <a:r>
              <a:rPr lang="fr-FR" sz="813" b="1" spc="-4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HEALTH</a:t>
            </a:r>
            <a:r>
              <a:rPr lang="fr-FR" sz="813" b="1" spc="-4" dirty="0"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CARE </a:t>
            </a:r>
            <a:endParaRPr lang="fr-FR" sz="800" spc="-4" dirty="0">
              <a:latin typeface="Roboto Light" panose="02000000000000000000" pitchFamily="2" charset="0"/>
              <a:ea typeface="Roboto Light" panose="02000000000000000000" pitchFamily="2" charset="0"/>
              <a:cs typeface="Calibri"/>
            </a:endParaRPr>
          </a:p>
          <a:p>
            <a:pPr algn="ctr"/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10,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rue 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du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Docteur 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Pravaz -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ZA Sainte 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Barbe 69110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SAINTE FOY 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LES</a:t>
            </a:r>
            <a:r>
              <a:rPr sz="800" spc="22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LYON</a:t>
            </a:r>
            <a:r>
              <a:rPr lang="fr-FR"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 – France</a:t>
            </a:r>
            <a:r>
              <a:rPr lang="fr-FR"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 </a:t>
            </a:r>
            <a:r>
              <a:rPr lang="fr-FR"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/ </a:t>
            </a:r>
            <a:r>
              <a:rPr lang="fr-FR" sz="800" dirty="0" err="1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T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 </a:t>
            </a:r>
            <a:r>
              <a:rPr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+ 33 4 </a:t>
            </a:r>
            <a:r>
              <a:rPr lang="fr-FR"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72 32 26 26 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/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F </a:t>
            </a:r>
            <a:r>
              <a:rPr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+ 33 4 </a:t>
            </a:r>
            <a:r>
              <a:rPr lang="fr-FR"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72 32 26 55</a:t>
            </a:r>
          </a:p>
        </p:txBody>
      </p:sp>
      <p:pic>
        <p:nvPicPr>
          <p:cNvPr id="22" name="Image 21" descr="Une image contenant objet, horloge&#10;&#10;Description générée automatiquement">
            <a:extLst>
              <a:ext uri="{FF2B5EF4-FFF2-40B4-BE49-F238E27FC236}">
                <a16:creationId xmlns:a16="http://schemas.microsoft.com/office/drawing/2014/main" id="{05F6A0ED-A3FB-4253-BA49-016BDFCC44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17" b="41298"/>
          <a:stretch/>
        </p:blipFill>
        <p:spPr>
          <a:xfrm rot="16200000">
            <a:off x="57171" y="2744430"/>
            <a:ext cx="465206" cy="378039"/>
          </a:xfrm>
          <a:prstGeom prst="rect">
            <a:avLst/>
          </a:prstGeom>
        </p:spPr>
      </p:pic>
      <p:pic>
        <p:nvPicPr>
          <p:cNvPr id="29" name="Image 28" descr="Une image contenant objet, horloge&#10;&#10;Description générée automatiquement">
            <a:extLst>
              <a:ext uri="{FF2B5EF4-FFF2-40B4-BE49-F238E27FC236}">
                <a16:creationId xmlns:a16="http://schemas.microsoft.com/office/drawing/2014/main" id="{1EA35726-DC92-49E7-BBCF-AF4C6D382B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17" b="41298"/>
          <a:stretch/>
        </p:blipFill>
        <p:spPr>
          <a:xfrm rot="5400000">
            <a:off x="3007378" y="2974340"/>
            <a:ext cx="465206" cy="378039"/>
          </a:xfrm>
          <a:prstGeom prst="rect">
            <a:avLst/>
          </a:prstGeom>
        </p:spPr>
      </p:pic>
      <p:sp>
        <p:nvSpPr>
          <p:cNvPr id="33" name="ZoneTexte 32">
            <a:extLst>
              <a:ext uri="{FF2B5EF4-FFF2-40B4-BE49-F238E27FC236}">
                <a16:creationId xmlns:a16="http://schemas.microsoft.com/office/drawing/2014/main" id="{6F0DD3C1-800C-4F02-8A37-2275E50F58EB}"/>
              </a:ext>
            </a:extLst>
          </p:cNvPr>
          <p:cNvSpPr txBox="1"/>
          <p:nvPr/>
        </p:nvSpPr>
        <p:spPr>
          <a:xfrm>
            <a:off x="216715" y="2866291"/>
            <a:ext cx="34351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5100">
              <a:spcBef>
                <a:spcPts val="1110"/>
              </a:spcBef>
            </a:pPr>
            <a:r>
              <a:rPr lang="fr-FR" sz="1600" b="1" dirty="0">
                <a:solidFill>
                  <a:srgbClr val="96C11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Positionnement de la Sonde 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5EF3CE26-7FB5-475B-A352-CCFE74557A06}"/>
              </a:ext>
            </a:extLst>
          </p:cNvPr>
          <p:cNvSpPr txBox="1"/>
          <p:nvPr/>
        </p:nvSpPr>
        <p:spPr>
          <a:xfrm>
            <a:off x="160637" y="3474433"/>
            <a:ext cx="6536725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Roboto" panose="02000000000000000000" pitchFamily="2" charset="0"/>
              <a:buChar char="-"/>
            </a:pP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Mettre une bonne quantité de gel avant de prendre la mesure</a:t>
            </a:r>
          </a:p>
          <a:p>
            <a:pPr marL="285750" indent="-285750" algn="just">
              <a:buFontTx/>
              <a:buChar char="-"/>
            </a:pP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La tête de la sonde doit être placée à 4 cm au-dessus de l’os pubien dans un angle d’environ 40°</a:t>
            </a:r>
          </a:p>
          <a:p>
            <a:pPr marL="285750" indent="-285750" algn="just">
              <a:buFontTx/>
              <a:buChar char="-"/>
            </a:pP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Tenez la sonde comme sur l’image B, l’étiquette étant alignée avec la tête et les pieds du patient et la sonde dirigée vers le plancher pelvien.</a:t>
            </a:r>
          </a:p>
          <a:p>
            <a:pPr marL="285750" indent="-285750" algn="just">
              <a:buFontTx/>
              <a:buChar char="-"/>
            </a:pP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Appuyez sur </a:t>
            </a:r>
            <a:r>
              <a:rPr lang="fr-FR" sz="1300" b="1" dirty="0">
                <a:latin typeface="Roboto" panose="02000000000000000000" pitchFamily="2" charset="0"/>
                <a:ea typeface="Roboto" panose="02000000000000000000" pitchFamily="2" charset="0"/>
              </a:rPr>
              <a:t>Démarrer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 pour lancer la prévisualisation</a:t>
            </a: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260B5E8A-A9E6-4B43-A8CE-3F64BC2FCE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0074" y="5342428"/>
            <a:ext cx="1616075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Image 15" descr="Une image contenant texte&#10;&#10;Description générée automatiquement">
            <a:extLst>
              <a:ext uri="{FF2B5EF4-FFF2-40B4-BE49-F238E27FC236}">
                <a16:creationId xmlns:a16="http://schemas.microsoft.com/office/drawing/2014/main" id="{7EAC2941-EF1B-4B45-B52F-0FB2351FC1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300" y="5342428"/>
            <a:ext cx="1638095" cy="1066667"/>
          </a:xfrm>
          <a:prstGeom prst="rect">
            <a:avLst/>
          </a:prstGeom>
        </p:spPr>
      </p:pic>
      <p:sp>
        <p:nvSpPr>
          <p:cNvPr id="51" name="ZoneTexte 50">
            <a:extLst>
              <a:ext uri="{FF2B5EF4-FFF2-40B4-BE49-F238E27FC236}">
                <a16:creationId xmlns:a16="http://schemas.microsoft.com/office/drawing/2014/main" id="{9075D66D-DC89-4553-8EFF-AC0C7477088C}"/>
              </a:ext>
            </a:extLst>
          </p:cNvPr>
          <p:cNvSpPr txBox="1"/>
          <p:nvPr/>
        </p:nvSpPr>
        <p:spPr>
          <a:xfrm>
            <a:off x="264679" y="6742708"/>
            <a:ext cx="6292516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Si vous examinez un patient obèse, éloignez le plus possible le</a:t>
            </a:r>
          </a:p>
          <a:p>
            <a:pPr algn="just"/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tissu adipeux de l’os pubien. Palpez l’os pubien de l’autre main, puis appliquez le gel 3 cm au-dessus. Placez la sonde dans le gel, vous devrez peut-être appliquer plus de pression qu’avec les patients avec un IMC normal.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220BA9-2935-4FA1-9DD4-BB54CAC38DE7}"/>
              </a:ext>
            </a:extLst>
          </p:cNvPr>
          <p:cNvSpPr/>
          <p:nvPr/>
        </p:nvSpPr>
        <p:spPr>
          <a:xfrm>
            <a:off x="0" y="-14884"/>
            <a:ext cx="6858000" cy="1425666"/>
          </a:xfrm>
          <a:prstGeom prst="rect">
            <a:avLst/>
          </a:prstGeom>
          <a:gradFill flip="none" rotWithShape="1">
            <a:gsLst>
              <a:gs pos="66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5" name="Image 14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00856FDC-EDFA-4EA5-9D31-8FBDE4ECCA3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472" y="158388"/>
            <a:ext cx="1879171" cy="730789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D7A2DC92-689B-44EA-BA1C-E6E48BE0B124}"/>
              </a:ext>
            </a:extLst>
          </p:cNvPr>
          <p:cNvSpPr txBox="1"/>
          <p:nvPr/>
        </p:nvSpPr>
        <p:spPr>
          <a:xfrm>
            <a:off x="1312069" y="978219"/>
            <a:ext cx="437997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760"/>
              </a:lnSpc>
            </a:pPr>
            <a:r>
              <a:rPr lang="fr-FR" b="1" cap="small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Bladder</a:t>
            </a:r>
            <a:r>
              <a:rPr lang="fr-FR" b="1" cap="small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Scanner </a:t>
            </a:r>
            <a:r>
              <a:rPr lang="fr-FR" b="1" cap="small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Vitascan</a:t>
            </a:r>
            <a:endParaRPr lang="fr-FR" cap="small" dirty="0">
              <a:solidFill>
                <a:srgbClr val="96C11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976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F8E04E29-E405-9E46-BED0-3497BFBFE008}"/>
              </a:ext>
            </a:extLst>
          </p:cNvPr>
          <p:cNvSpPr/>
          <p:nvPr/>
        </p:nvSpPr>
        <p:spPr>
          <a:xfrm>
            <a:off x="0" y="9525000"/>
            <a:ext cx="6858000" cy="376847"/>
          </a:xfrm>
          <a:prstGeom prst="rect">
            <a:avLst/>
          </a:prstGeom>
          <a:solidFill>
            <a:srgbClr val="96C1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96C11F"/>
              </a:solidFill>
            </a:endParaRPr>
          </a:p>
        </p:txBody>
      </p:sp>
      <p:sp>
        <p:nvSpPr>
          <p:cNvPr id="26" name="object 14">
            <a:extLst>
              <a:ext uri="{FF2B5EF4-FFF2-40B4-BE49-F238E27FC236}">
                <a16:creationId xmlns:a16="http://schemas.microsoft.com/office/drawing/2014/main" id="{97F780DF-E2B9-D942-8D13-6B183B97EECD}"/>
              </a:ext>
            </a:extLst>
          </p:cNvPr>
          <p:cNvSpPr txBox="1"/>
          <p:nvPr/>
        </p:nvSpPr>
        <p:spPr>
          <a:xfrm>
            <a:off x="0" y="9576055"/>
            <a:ext cx="6858000" cy="248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fr-FR" sz="813" b="1" spc="-4" dirty="0"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PRS </a:t>
            </a:r>
            <a:r>
              <a:rPr lang="fr-FR" sz="813" b="1" spc="-4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HEALTH</a:t>
            </a:r>
            <a:r>
              <a:rPr lang="fr-FR" sz="813" b="1" spc="-4" dirty="0"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CARE </a:t>
            </a:r>
            <a:endParaRPr lang="fr-FR" sz="800" spc="-4" dirty="0">
              <a:latin typeface="Roboto Light" panose="02000000000000000000" pitchFamily="2" charset="0"/>
              <a:ea typeface="Roboto Light" panose="02000000000000000000" pitchFamily="2" charset="0"/>
              <a:cs typeface="Calibri"/>
            </a:endParaRPr>
          </a:p>
          <a:p>
            <a:pPr algn="ctr"/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10,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rue 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du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Docteur 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Pravaz -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ZA Sainte 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Barbe 69110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SAINTE FOY 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LES</a:t>
            </a:r>
            <a:r>
              <a:rPr sz="800" spc="22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LYON</a:t>
            </a:r>
            <a:r>
              <a:rPr lang="fr-FR"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 – France</a:t>
            </a:r>
            <a:r>
              <a:rPr lang="fr-FR"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 </a:t>
            </a:r>
            <a:r>
              <a:rPr lang="fr-FR"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/ </a:t>
            </a:r>
            <a:r>
              <a:rPr lang="fr-FR" sz="800" dirty="0" err="1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T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 </a:t>
            </a:r>
            <a:r>
              <a:rPr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+ 33 4 </a:t>
            </a:r>
            <a:r>
              <a:rPr lang="fr-FR"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72 32 26 26 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/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F </a:t>
            </a:r>
            <a:r>
              <a:rPr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+ 33 4 </a:t>
            </a:r>
            <a:r>
              <a:rPr lang="fr-FR"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72 32 26 55</a:t>
            </a:r>
          </a:p>
        </p:txBody>
      </p:sp>
      <p:pic>
        <p:nvPicPr>
          <p:cNvPr id="22" name="Image 21" descr="Une image contenant objet, horloge&#10;&#10;Description générée automatiquement">
            <a:extLst>
              <a:ext uri="{FF2B5EF4-FFF2-40B4-BE49-F238E27FC236}">
                <a16:creationId xmlns:a16="http://schemas.microsoft.com/office/drawing/2014/main" id="{05F6A0ED-A3FB-4253-BA49-016BDFCC44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17" b="41298"/>
          <a:stretch/>
        </p:blipFill>
        <p:spPr>
          <a:xfrm rot="16200000">
            <a:off x="75234" y="2447867"/>
            <a:ext cx="465206" cy="378039"/>
          </a:xfrm>
          <a:prstGeom prst="rect">
            <a:avLst/>
          </a:prstGeom>
        </p:spPr>
      </p:pic>
      <p:pic>
        <p:nvPicPr>
          <p:cNvPr id="29" name="Image 28" descr="Une image contenant objet, horloge&#10;&#10;Description générée automatiquement">
            <a:extLst>
              <a:ext uri="{FF2B5EF4-FFF2-40B4-BE49-F238E27FC236}">
                <a16:creationId xmlns:a16="http://schemas.microsoft.com/office/drawing/2014/main" id="{1EA35726-DC92-49E7-BBCF-AF4C6D382B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17" b="41298"/>
          <a:stretch/>
        </p:blipFill>
        <p:spPr>
          <a:xfrm rot="5400000">
            <a:off x="3025441" y="2677777"/>
            <a:ext cx="465206" cy="378039"/>
          </a:xfrm>
          <a:prstGeom prst="rect">
            <a:avLst/>
          </a:prstGeom>
        </p:spPr>
      </p:pic>
      <p:sp>
        <p:nvSpPr>
          <p:cNvPr id="33" name="ZoneTexte 32">
            <a:extLst>
              <a:ext uri="{FF2B5EF4-FFF2-40B4-BE49-F238E27FC236}">
                <a16:creationId xmlns:a16="http://schemas.microsoft.com/office/drawing/2014/main" id="{6F0DD3C1-800C-4F02-8A37-2275E50F58EB}"/>
              </a:ext>
            </a:extLst>
          </p:cNvPr>
          <p:cNvSpPr txBox="1"/>
          <p:nvPr/>
        </p:nvSpPr>
        <p:spPr>
          <a:xfrm>
            <a:off x="234778" y="2569728"/>
            <a:ext cx="34351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5100">
              <a:spcBef>
                <a:spcPts val="1110"/>
              </a:spcBef>
            </a:pPr>
            <a:r>
              <a:rPr lang="fr-FR" sz="1600" b="1" dirty="0">
                <a:solidFill>
                  <a:srgbClr val="96C11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Localiser et scanner la vessie </a:t>
            </a:r>
          </a:p>
        </p:txBody>
      </p:sp>
      <p:pic>
        <p:nvPicPr>
          <p:cNvPr id="52" name="image5.jpeg">
            <a:extLst>
              <a:ext uri="{FF2B5EF4-FFF2-40B4-BE49-F238E27FC236}">
                <a16:creationId xmlns:a16="http://schemas.microsoft.com/office/drawing/2014/main" id="{70495721-CE39-4E90-BF55-FAC73CAEF1A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946" y="3205821"/>
            <a:ext cx="2228330" cy="1802807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44461F98-F003-442D-816D-EE97F97E1D4E}"/>
              </a:ext>
            </a:extLst>
          </p:cNvPr>
          <p:cNvSpPr txBox="1"/>
          <p:nvPr/>
        </p:nvSpPr>
        <p:spPr>
          <a:xfrm>
            <a:off x="2682005" y="3205821"/>
            <a:ext cx="404008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Roboto" panose="02000000000000000000" pitchFamily="2" charset="0"/>
              <a:buChar char="-"/>
            </a:pP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Appuyez sur </a:t>
            </a:r>
            <a:r>
              <a:rPr lang="fr-FR" sz="1300" b="1" dirty="0">
                <a:latin typeface="Roboto" panose="02000000000000000000" pitchFamily="2" charset="0"/>
                <a:ea typeface="Roboto" panose="02000000000000000000" pitchFamily="2" charset="0"/>
              </a:rPr>
              <a:t>Balayage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 pour lancer le balayage de toute la vessie.</a:t>
            </a:r>
          </a:p>
          <a:p>
            <a:pPr marL="285750" indent="-285750">
              <a:buFont typeface="Roboto" panose="02000000000000000000" pitchFamily="2" charset="0"/>
              <a:buChar char="-"/>
            </a:pP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Appuyez sur </a:t>
            </a:r>
            <a:r>
              <a:rPr lang="fr-FR" sz="1300" b="1" dirty="0">
                <a:latin typeface="Roboto" panose="02000000000000000000" pitchFamily="2" charset="0"/>
                <a:ea typeface="Roboto" panose="02000000000000000000" pitchFamily="2" charset="0"/>
              </a:rPr>
              <a:t>Redémarrer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 pour arrêter le pré-scan.</a:t>
            </a:r>
          </a:p>
          <a:p>
            <a:pPr marL="285750" indent="-285750">
              <a:buFont typeface="Roboto" panose="02000000000000000000" pitchFamily="2" charset="0"/>
              <a:buChar char="-"/>
            </a:pP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Appuyez</a:t>
            </a:r>
            <a:r>
              <a:rPr lang="fr-FR" sz="1300" spc="-1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sur</a:t>
            </a:r>
            <a:r>
              <a:rPr lang="fr-FR" sz="1300" spc="-1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l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’icône          pour</a:t>
            </a:r>
            <a:r>
              <a:rPr lang="fr-FR" sz="1300" spc="-2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coloriser</a:t>
            </a:r>
            <a:r>
              <a:rPr lang="fr-FR" sz="1300" spc="-1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la zone</a:t>
            </a:r>
            <a:r>
              <a:rPr lang="fr-FR" sz="1300" spc="-1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détectée</a:t>
            </a:r>
            <a:endParaRPr lang="fr-FR" sz="13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487C57D-3681-4B7D-A432-2FE7324F5E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673" y="3989901"/>
            <a:ext cx="250747" cy="23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B2096B99-0CB0-424B-9AD0-EEC5CF17357D}"/>
              </a:ext>
            </a:extLst>
          </p:cNvPr>
          <p:cNvSpPr txBox="1"/>
          <p:nvPr/>
        </p:nvSpPr>
        <p:spPr>
          <a:xfrm>
            <a:off x="290272" y="5065717"/>
            <a:ext cx="640008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Remarque : Pendant le Balayage, évitez de modifier la position, l’angle ou la pression. </a:t>
            </a:r>
          </a:p>
        </p:txBody>
      </p:sp>
      <p:pic>
        <p:nvPicPr>
          <p:cNvPr id="30" name="Image 29" descr="Une image contenant objet, horloge&#10;&#10;Description générée automatiquement">
            <a:extLst>
              <a:ext uri="{FF2B5EF4-FFF2-40B4-BE49-F238E27FC236}">
                <a16:creationId xmlns:a16="http://schemas.microsoft.com/office/drawing/2014/main" id="{04B674D1-1D78-47FA-BCC2-0C00520D48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17" b="41298"/>
          <a:stretch/>
        </p:blipFill>
        <p:spPr>
          <a:xfrm rot="16200000">
            <a:off x="106963" y="5653303"/>
            <a:ext cx="465206" cy="378039"/>
          </a:xfrm>
          <a:prstGeom prst="rect">
            <a:avLst/>
          </a:prstGeom>
        </p:spPr>
      </p:pic>
      <p:pic>
        <p:nvPicPr>
          <p:cNvPr id="31" name="Image 30" descr="Une image contenant objet, horloge&#10;&#10;Description générée automatiquement">
            <a:extLst>
              <a:ext uri="{FF2B5EF4-FFF2-40B4-BE49-F238E27FC236}">
                <a16:creationId xmlns:a16="http://schemas.microsoft.com/office/drawing/2014/main" id="{4C82A5ED-79DA-4A94-B234-4C1EFD9C71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17" b="41298"/>
          <a:stretch/>
        </p:blipFill>
        <p:spPr>
          <a:xfrm rot="5400000">
            <a:off x="2477560" y="5899832"/>
            <a:ext cx="465206" cy="378039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9A4D310F-C8D0-496B-9EC2-ABD7049BCAEE}"/>
              </a:ext>
            </a:extLst>
          </p:cNvPr>
          <p:cNvSpPr txBox="1"/>
          <p:nvPr/>
        </p:nvSpPr>
        <p:spPr>
          <a:xfrm>
            <a:off x="266507" y="5775164"/>
            <a:ext cx="34351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5100">
              <a:spcBef>
                <a:spcPts val="1110"/>
              </a:spcBef>
            </a:pPr>
            <a:r>
              <a:rPr lang="fr-FR" sz="1600" b="1" dirty="0">
                <a:solidFill>
                  <a:srgbClr val="96C11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Sur l’écran du résultat </a:t>
            </a:r>
          </a:p>
        </p:txBody>
      </p:sp>
      <p:pic>
        <p:nvPicPr>
          <p:cNvPr id="35" name="image7.jpeg">
            <a:extLst>
              <a:ext uri="{FF2B5EF4-FFF2-40B4-BE49-F238E27FC236}">
                <a16:creationId xmlns:a16="http://schemas.microsoft.com/office/drawing/2014/main" id="{AE378C74-3B3A-4953-A16A-2D3FD67A0147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6227" y="6499401"/>
            <a:ext cx="2395778" cy="2004631"/>
          </a:xfrm>
          <a:prstGeom prst="rect">
            <a:avLst/>
          </a:prstGeom>
        </p:spPr>
      </p:pic>
      <p:sp>
        <p:nvSpPr>
          <p:cNvPr id="37" name="ZoneTexte 36">
            <a:extLst>
              <a:ext uri="{FF2B5EF4-FFF2-40B4-BE49-F238E27FC236}">
                <a16:creationId xmlns:a16="http://schemas.microsoft.com/office/drawing/2014/main" id="{C9EF1060-E729-42D6-B4B4-D8FEA38596BF}"/>
              </a:ext>
            </a:extLst>
          </p:cNvPr>
          <p:cNvSpPr txBox="1"/>
          <p:nvPr/>
        </p:nvSpPr>
        <p:spPr>
          <a:xfrm>
            <a:off x="3069024" y="6499401"/>
            <a:ext cx="3436620" cy="26930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buFont typeface="Roboto" panose="02000000000000000000" pitchFamily="2" charset="0"/>
              <a:buChar char="-"/>
            </a:pP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Appuyez sur </a:t>
            </a:r>
            <a:r>
              <a:rPr lang="fr-FR" sz="1300" b="1" dirty="0">
                <a:latin typeface="Roboto" panose="02000000000000000000" pitchFamily="2" charset="0"/>
                <a:ea typeface="Roboto" panose="02000000000000000000" pitchFamily="2" charset="0"/>
              </a:rPr>
              <a:t>Démarre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r pour effectuer un nouveau scan</a:t>
            </a:r>
          </a:p>
          <a:p>
            <a:pPr marL="171450" indent="-171450" algn="just">
              <a:buFont typeface="Roboto" panose="02000000000000000000" pitchFamily="2" charset="0"/>
              <a:buChar char="-"/>
            </a:pP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Appuyez sur </a:t>
            </a:r>
            <a:r>
              <a:rPr lang="fr-FR" sz="1300" b="1" dirty="0">
                <a:latin typeface="Roboto" panose="02000000000000000000" pitchFamily="2" charset="0"/>
                <a:ea typeface="Roboto" panose="02000000000000000000" pitchFamily="2" charset="0"/>
              </a:rPr>
              <a:t>Effacer/Redémarrer 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pour effacer l’écran</a:t>
            </a:r>
          </a:p>
          <a:p>
            <a:pPr marL="171450" indent="-171450" algn="just">
              <a:buFont typeface="Roboto" panose="02000000000000000000" pitchFamily="2" charset="0"/>
              <a:buChar char="-"/>
            </a:pP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Appuyez sur </a:t>
            </a:r>
            <a:r>
              <a:rPr lang="fr-FR" sz="1300" b="1" dirty="0">
                <a:latin typeface="Roboto" panose="02000000000000000000" pitchFamily="2" charset="0"/>
                <a:ea typeface="Roboto" panose="02000000000000000000" pitchFamily="2" charset="0"/>
              </a:rPr>
              <a:t>Imprimer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 pour imprimer le résultat</a:t>
            </a:r>
          </a:p>
          <a:p>
            <a:pPr marL="171450" indent="-171450" algn="just">
              <a:buFont typeface="Roboto" panose="02000000000000000000" pitchFamily="2" charset="0"/>
              <a:buChar char="-"/>
            </a:pP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Appuyez sur </a:t>
            </a:r>
            <a:r>
              <a:rPr lang="fr-FR" sz="1300" b="1" dirty="0">
                <a:latin typeface="Roboto" panose="02000000000000000000" pitchFamily="2" charset="0"/>
                <a:ea typeface="Roboto" panose="02000000000000000000" pitchFamily="2" charset="0"/>
              </a:rPr>
              <a:t>Enregistrer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 pour enregistrer le résultat sur une clé USB. (Uniquement activé lorsque la clé USB est connectée)</a:t>
            </a:r>
          </a:p>
          <a:p>
            <a:pPr marL="171450" indent="-171450" algn="just">
              <a:buFont typeface="Roboto" panose="02000000000000000000" pitchFamily="2" charset="0"/>
              <a:buChar char="-"/>
            </a:pP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Appuyez sur </a:t>
            </a:r>
            <a:r>
              <a:rPr lang="fr-FR" sz="1300" b="1" dirty="0">
                <a:latin typeface="Roboto" panose="02000000000000000000" pitchFamily="2" charset="0"/>
                <a:ea typeface="Roboto" panose="02000000000000000000" pitchFamily="2" charset="0"/>
              </a:rPr>
              <a:t>Ajuster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 pour ajuster le résultat. (Un réglage peut être nécessaire si le bord de la vessie n’est pas détecté correctement)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E74B447-AA8A-472E-AE6C-38D1E7E75406}"/>
              </a:ext>
            </a:extLst>
          </p:cNvPr>
          <p:cNvSpPr/>
          <p:nvPr/>
        </p:nvSpPr>
        <p:spPr>
          <a:xfrm>
            <a:off x="0" y="-14884"/>
            <a:ext cx="6858000" cy="1425666"/>
          </a:xfrm>
          <a:prstGeom prst="rect">
            <a:avLst/>
          </a:prstGeom>
          <a:gradFill flip="none" rotWithShape="1">
            <a:gsLst>
              <a:gs pos="66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21" name="Image 20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5FBEB5BE-A57F-4A91-92BA-A5B0F54F8BD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472" y="158388"/>
            <a:ext cx="1879171" cy="730789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DF753098-B4CE-47D7-9466-94C2F4A89D29}"/>
              </a:ext>
            </a:extLst>
          </p:cNvPr>
          <p:cNvSpPr txBox="1"/>
          <p:nvPr/>
        </p:nvSpPr>
        <p:spPr>
          <a:xfrm>
            <a:off x="1312069" y="978219"/>
            <a:ext cx="437997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760"/>
              </a:lnSpc>
            </a:pPr>
            <a:r>
              <a:rPr lang="fr-FR" b="1" cap="small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Bladder</a:t>
            </a:r>
            <a:r>
              <a:rPr lang="fr-FR" b="1" cap="small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Scanner </a:t>
            </a:r>
            <a:r>
              <a:rPr lang="fr-FR" b="1" cap="small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Vitascan</a:t>
            </a:r>
            <a:endParaRPr lang="fr-FR" cap="small" dirty="0">
              <a:solidFill>
                <a:srgbClr val="96C11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517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F8E04E29-E405-9E46-BED0-3497BFBFE008}"/>
              </a:ext>
            </a:extLst>
          </p:cNvPr>
          <p:cNvSpPr/>
          <p:nvPr/>
        </p:nvSpPr>
        <p:spPr>
          <a:xfrm>
            <a:off x="0" y="9529153"/>
            <a:ext cx="6858000" cy="376847"/>
          </a:xfrm>
          <a:prstGeom prst="rect">
            <a:avLst/>
          </a:prstGeom>
          <a:solidFill>
            <a:srgbClr val="96C1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96C11F"/>
              </a:solidFill>
            </a:endParaRPr>
          </a:p>
        </p:txBody>
      </p:sp>
      <p:sp>
        <p:nvSpPr>
          <p:cNvPr id="26" name="object 14">
            <a:extLst>
              <a:ext uri="{FF2B5EF4-FFF2-40B4-BE49-F238E27FC236}">
                <a16:creationId xmlns:a16="http://schemas.microsoft.com/office/drawing/2014/main" id="{97F780DF-E2B9-D942-8D13-6B183B97EECD}"/>
              </a:ext>
            </a:extLst>
          </p:cNvPr>
          <p:cNvSpPr txBox="1"/>
          <p:nvPr/>
        </p:nvSpPr>
        <p:spPr>
          <a:xfrm>
            <a:off x="0" y="9580208"/>
            <a:ext cx="6858000" cy="248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fr-FR" sz="813" b="1" spc="-4" dirty="0"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PRS </a:t>
            </a:r>
            <a:r>
              <a:rPr lang="fr-FR" sz="813" b="1" spc="-4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HEALTH</a:t>
            </a:r>
            <a:r>
              <a:rPr lang="fr-FR" sz="813" b="1" spc="-4" dirty="0"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CARE </a:t>
            </a:r>
            <a:endParaRPr lang="fr-FR" sz="800" spc="-4" dirty="0">
              <a:latin typeface="Roboto Light" panose="02000000000000000000" pitchFamily="2" charset="0"/>
              <a:ea typeface="Roboto Light" panose="02000000000000000000" pitchFamily="2" charset="0"/>
              <a:cs typeface="Calibri"/>
            </a:endParaRPr>
          </a:p>
          <a:p>
            <a:pPr algn="ctr"/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10,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rue 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du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Docteur 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Pravaz -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ZA Sainte 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Barbe 69110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SAINTE FOY 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LES</a:t>
            </a:r>
            <a:r>
              <a:rPr sz="800" spc="22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LYON</a:t>
            </a:r>
            <a:r>
              <a:rPr lang="fr-FR"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 – France</a:t>
            </a:r>
            <a:r>
              <a:rPr lang="fr-FR"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 </a:t>
            </a:r>
            <a:r>
              <a:rPr lang="fr-FR"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/ </a:t>
            </a:r>
            <a:r>
              <a:rPr lang="fr-FR" sz="800" dirty="0" err="1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T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 </a:t>
            </a:r>
            <a:r>
              <a:rPr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+ 33 4 </a:t>
            </a:r>
            <a:r>
              <a:rPr lang="fr-FR"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72 32 26 26 </a:t>
            </a:r>
            <a:r>
              <a:rPr sz="800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/ </a:t>
            </a:r>
            <a:r>
              <a:rPr sz="800" spc="-4" dirty="0">
                <a:latin typeface="Roboto Light" panose="02000000000000000000" pitchFamily="2" charset="0"/>
                <a:ea typeface="Roboto Light" panose="02000000000000000000" pitchFamily="2" charset="0"/>
                <a:cs typeface="Calibri"/>
              </a:rPr>
              <a:t>F </a:t>
            </a:r>
            <a:r>
              <a:rPr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+ 33 4 </a:t>
            </a:r>
            <a:r>
              <a:rPr lang="fr-FR"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Calibri"/>
              </a:rPr>
              <a:t>72 32 26 55</a:t>
            </a:r>
          </a:p>
        </p:txBody>
      </p:sp>
      <p:pic>
        <p:nvPicPr>
          <p:cNvPr id="22" name="Image 21" descr="Une image contenant objet, horloge&#10;&#10;Description générée automatiquement">
            <a:extLst>
              <a:ext uri="{FF2B5EF4-FFF2-40B4-BE49-F238E27FC236}">
                <a16:creationId xmlns:a16="http://schemas.microsoft.com/office/drawing/2014/main" id="{05F6A0ED-A3FB-4253-BA49-016BDFCC44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17" b="41298"/>
          <a:stretch/>
        </p:blipFill>
        <p:spPr>
          <a:xfrm rot="16200000">
            <a:off x="62404" y="1608302"/>
            <a:ext cx="465206" cy="378039"/>
          </a:xfrm>
          <a:prstGeom prst="rect">
            <a:avLst/>
          </a:prstGeom>
        </p:spPr>
      </p:pic>
      <p:pic>
        <p:nvPicPr>
          <p:cNvPr id="29" name="Image 28" descr="Une image contenant objet, horloge&#10;&#10;Description générée automatiquement">
            <a:extLst>
              <a:ext uri="{FF2B5EF4-FFF2-40B4-BE49-F238E27FC236}">
                <a16:creationId xmlns:a16="http://schemas.microsoft.com/office/drawing/2014/main" id="{1EA35726-DC92-49E7-BBCF-AF4C6D382B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17" b="41298"/>
          <a:stretch/>
        </p:blipFill>
        <p:spPr>
          <a:xfrm rot="5400000">
            <a:off x="2054962" y="1839099"/>
            <a:ext cx="465206" cy="378039"/>
          </a:xfrm>
          <a:prstGeom prst="rect">
            <a:avLst/>
          </a:prstGeom>
        </p:spPr>
      </p:pic>
      <p:sp>
        <p:nvSpPr>
          <p:cNvPr id="33" name="ZoneTexte 32">
            <a:extLst>
              <a:ext uri="{FF2B5EF4-FFF2-40B4-BE49-F238E27FC236}">
                <a16:creationId xmlns:a16="http://schemas.microsoft.com/office/drawing/2014/main" id="{6F0DD3C1-800C-4F02-8A37-2275E50F58EB}"/>
              </a:ext>
            </a:extLst>
          </p:cNvPr>
          <p:cNvSpPr txBox="1"/>
          <p:nvPr/>
        </p:nvSpPr>
        <p:spPr>
          <a:xfrm>
            <a:off x="188344" y="1691371"/>
            <a:ext cx="34351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5100">
              <a:spcBef>
                <a:spcPts val="1110"/>
              </a:spcBef>
            </a:pPr>
            <a:r>
              <a:rPr lang="fr-FR" sz="1600" b="1" dirty="0">
                <a:solidFill>
                  <a:srgbClr val="96C11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Ajuster le résultat </a:t>
            </a:r>
          </a:p>
        </p:txBody>
      </p:sp>
      <p:pic>
        <p:nvPicPr>
          <p:cNvPr id="20" name="image8.png">
            <a:extLst>
              <a:ext uri="{FF2B5EF4-FFF2-40B4-BE49-F238E27FC236}">
                <a16:creationId xmlns:a16="http://schemas.microsoft.com/office/drawing/2014/main" id="{962816A2-9159-4796-BE80-DB124ABBDCE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7772" y="2403885"/>
            <a:ext cx="2966085" cy="2499995"/>
          </a:xfrm>
          <a:prstGeom prst="rect">
            <a:avLst/>
          </a:prstGeom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F5096E11-28BF-4A95-AFE3-91F31C0FA209}"/>
              </a:ext>
            </a:extLst>
          </p:cNvPr>
          <p:cNvSpPr txBox="1"/>
          <p:nvPr/>
        </p:nvSpPr>
        <p:spPr>
          <a:xfrm>
            <a:off x="3422821" y="2589851"/>
            <a:ext cx="3435178" cy="26704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Roboto" panose="02000000000000000000" pitchFamily="2" charset="0"/>
              <a:buChar char="-"/>
            </a:pP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Appuyez</a:t>
            </a:r>
            <a:r>
              <a:rPr lang="fr-FR" sz="1300" spc="7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sur</a:t>
            </a:r>
            <a:r>
              <a:rPr lang="fr-FR" sz="1300" spc="8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        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pour</a:t>
            </a:r>
            <a:r>
              <a:rPr lang="fr-FR" sz="1300" spc="8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ajuster le</a:t>
            </a:r>
            <a:r>
              <a:rPr lang="fr-FR" sz="1300" spc="7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plan</a:t>
            </a:r>
            <a:r>
              <a:rPr lang="fr-FR" sz="1300" spc="7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horizontal.</a:t>
            </a:r>
            <a:r>
              <a:rPr lang="fr-FR" sz="1300" spc="8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(Déplacez</a:t>
            </a:r>
            <a:r>
              <a:rPr lang="fr-FR" sz="1300" spc="8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les points</a:t>
            </a:r>
            <a:r>
              <a:rPr lang="fr-FR" sz="1300" spc="-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marqueurs</a:t>
            </a:r>
            <a:r>
              <a:rPr lang="fr-FR" sz="1300" spc="-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bleus</a:t>
            </a:r>
            <a:r>
              <a:rPr lang="fr-FR" sz="1300" spc="-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vers le</a:t>
            </a:r>
            <a:r>
              <a:rPr lang="fr-FR" sz="1300" spc="-1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bord</a:t>
            </a:r>
            <a:r>
              <a:rPr lang="fr-FR" sz="1300" spc="-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de</a:t>
            </a:r>
            <a:r>
              <a:rPr lang="fr-FR" sz="1300" spc="-1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la</a:t>
            </a:r>
            <a:r>
              <a:rPr lang="fr-FR" sz="1300" spc="-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vessie)</a:t>
            </a:r>
          </a:p>
          <a:p>
            <a:pPr marL="285750" indent="-285750">
              <a:buFont typeface="Roboto" panose="02000000000000000000" pitchFamily="2" charset="0"/>
              <a:buChar char="-"/>
            </a:pP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Appuyez su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r</a:t>
            </a:r>
            <a:r>
              <a:rPr lang="fr-FR" sz="1300" spc="16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      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pour</a:t>
            </a:r>
            <a:r>
              <a:rPr lang="fr-FR" sz="1300" spc="17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ajuster le</a:t>
            </a:r>
            <a:r>
              <a:rPr lang="fr-FR" sz="1300" spc="15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plan</a:t>
            </a:r>
            <a:r>
              <a:rPr lang="fr-FR" sz="1300" spc="16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vertical.</a:t>
            </a:r>
            <a:r>
              <a:rPr lang="fr-FR" sz="1300" spc="17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(Déplacez</a:t>
            </a:r>
            <a:r>
              <a:rPr lang="fr-FR" sz="1300" spc="17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les points</a:t>
            </a:r>
            <a:r>
              <a:rPr lang="fr-FR" sz="1300" spc="-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marqueurs</a:t>
            </a:r>
            <a:r>
              <a:rPr lang="fr-FR" sz="1300" spc="-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bleus</a:t>
            </a:r>
            <a:r>
              <a:rPr lang="fr-FR" sz="1300" spc="-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vers le</a:t>
            </a:r>
            <a:r>
              <a:rPr lang="fr-FR" sz="1300" spc="-1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bord</a:t>
            </a:r>
            <a:r>
              <a:rPr lang="fr-FR" sz="1300" spc="-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de</a:t>
            </a:r>
            <a:r>
              <a:rPr lang="fr-FR" sz="1300" spc="-1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la</a:t>
            </a:r>
            <a:r>
              <a:rPr lang="fr-FR" sz="1300" spc="-5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vessie)</a:t>
            </a:r>
          </a:p>
          <a:p>
            <a:pPr marL="285750" indent="-285750">
              <a:buFont typeface="Roboto" panose="02000000000000000000" pitchFamily="2" charset="0"/>
              <a:buChar char="-"/>
            </a:pPr>
            <a:r>
              <a:rPr lang="fr-FR" sz="1300" dirty="0">
                <a:latin typeface="Roboto" panose="02000000000000000000" pitchFamily="2" charset="0"/>
                <a:ea typeface="Roboto" panose="02000000000000000000" pitchFamily="2" charset="0"/>
              </a:rPr>
              <a:t>Appuyez sur Terminé pour terminer le réglage</a:t>
            </a:r>
          </a:p>
          <a:p>
            <a:endParaRPr lang="fr-FR" sz="1300" dirty="0"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endParaRPr lang="fr-FR" sz="1300" dirty="0"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lnSpc>
                <a:spcPts val="995"/>
              </a:lnSpc>
            </a:pP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23" name="Picture 11">
            <a:extLst>
              <a:ext uri="{FF2B5EF4-FFF2-40B4-BE49-F238E27FC236}">
                <a16:creationId xmlns:a16="http://schemas.microsoft.com/office/drawing/2014/main" id="{3AD8D6F9-EB10-42C7-8CDE-DC101BDAEB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917" y="2589851"/>
            <a:ext cx="309493" cy="293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0">
            <a:extLst>
              <a:ext uri="{FF2B5EF4-FFF2-40B4-BE49-F238E27FC236}">
                <a16:creationId xmlns:a16="http://schemas.microsoft.com/office/drawing/2014/main" id="{1337A653-4E43-446D-8CC0-0AEC4659FE8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6880" y="3380649"/>
            <a:ext cx="333530" cy="293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ZoneTexte 37">
            <a:extLst>
              <a:ext uri="{FF2B5EF4-FFF2-40B4-BE49-F238E27FC236}">
                <a16:creationId xmlns:a16="http://schemas.microsoft.com/office/drawing/2014/main" id="{02200A3E-6DDA-485A-AD14-4F25B3179CD7}"/>
              </a:ext>
            </a:extLst>
          </p:cNvPr>
          <p:cNvSpPr txBox="1"/>
          <p:nvPr/>
        </p:nvSpPr>
        <p:spPr>
          <a:xfrm>
            <a:off x="0" y="7137620"/>
            <a:ext cx="3428999" cy="431978"/>
          </a:xfrm>
          <a:prstGeom prst="rect">
            <a:avLst/>
          </a:prstGeom>
          <a:noFill/>
        </p:spPr>
        <p:txBody>
          <a:bodyPr wrap="square" tIns="46800" rIns="360000" rtlCol="0">
            <a:spAutoFit/>
          </a:bodyPr>
          <a:lstStyle/>
          <a:p>
            <a:pPr algn="r"/>
            <a:r>
              <a:rPr lang="fr-FR" sz="1100" dirty="0">
                <a:latin typeface="Roboto Light" panose="02000000000000000000" pitchFamily="2" charset="0"/>
                <a:ea typeface="Roboto Light" panose="02000000000000000000" pitchFamily="2" charset="0"/>
              </a:rPr>
              <a:t>Veuillez contactez votre commercial(e) habituel(le)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365C20B1-CAB0-4BC0-9503-8BDD52498502}"/>
              </a:ext>
            </a:extLst>
          </p:cNvPr>
          <p:cNvSpPr txBox="1"/>
          <p:nvPr/>
        </p:nvSpPr>
        <p:spPr>
          <a:xfrm>
            <a:off x="3428999" y="7141164"/>
            <a:ext cx="3428999" cy="430887"/>
          </a:xfrm>
          <a:prstGeom prst="rect">
            <a:avLst/>
          </a:prstGeom>
          <a:noFill/>
        </p:spPr>
        <p:txBody>
          <a:bodyPr wrap="square" lIns="360000" rIns="90000" rtlCol="0">
            <a:spAutoFit/>
          </a:bodyPr>
          <a:lstStyle/>
          <a:p>
            <a:r>
              <a:rPr lang="fr-FR" sz="1100" dirty="0">
                <a:latin typeface="Roboto Light" panose="02000000000000000000" pitchFamily="2" charset="0"/>
                <a:ea typeface="Roboto Light" panose="02000000000000000000" pitchFamily="2" charset="0"/>
              </a:rPr>
              <a:t>Contactez-nous </a:t>
            </a:r>
          </a:p>
          <a:p>
            <a:r>
              <a:rPr lang="fr-FR" sz="1100" dirty="0">
                <a:latin typeface="Roboto Light" panose="02000000000000000000" pitchFamily="2" charset="0"/>
                <a:ea typeface="Roboto Light" panose="02000000000000000000" pitchFamily="2" charset="0"/>
              </a:rPr>
              <a:t>aux coordonnées ci-après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378384BE-B997-4D9E-B774-863551725DE8}"/>
              </a:ext>
            </a:extLst>
          </p:cNvPr>
          <p:cNvSpPr txBox="1"/>
          <p:nvPr/>
        </p:nvSpPr>
        <p:spPr>
          <a:xfrm>
            <a:off x="3033822" y="7251032"/>
            <a:ext cx="7903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rgbClr val="96C11F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OU</a:t>
            </a:r>
            <a:endParaRPr lang="fr-FR" sz="1200" dirty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pic>
        <p:nvPicPr>
          <p:cNvPr id="42" name="Image 41" descr="Une image contenant objet, horloge&#10;&#10;Description générée automatiquement">
            <a:extLst>
              <a:ext uri="{FF2B5EF4-FFF2-40B4-BE49-F238E27FC236}">
                <a16:creationId xmlns:a16="http://schemas.microsoft.com/office/drawing/2014/main" id="{68CA4BE9-7C6C-4766-B939-A5D36B1300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17" b="41298"/>
          <a:stretch/>
        </p:blipFill>
        <p:spPr>
          <a:xfrm>
            <a:off x="4836445" y="7775791"/>
            <a:ext cx="1062500" cy="863417"/>
          </a:xfrm>
          <a:prstGeom prst="rect">
            <a:avLst/>
          </a:prstGeom>
        </p:spPr>
      </p:pic>
      <p:pic>
        <p:nvPicPr>
          <p:cNvPr id="43" name="Image 42" descr="Une image contenant objet, horloge&#10;&#10;Description générée automatiquement">
            <a:extLst>
              <a:ext uri="{FF2B5EF4-FFF2-40B4-BE49-F238E27FC236}">
                <a16:creationId xmlns:a16="http://schemas.microsoft.com/office/drawing/2014/main" id="{5AE032A1-AC74-4F32-8FCD-4A56F6538D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17" b="41298"/>
          <a:stretch/>
        </p:blipFill>
        <p:spPr>
          <a:xfrm rot="10800000">
            <a:off x="806928" y="8639208"/>
            <a:ext cx="1062500" cy="863417"/>
          </a:xfrm>
          <a:prstGeom prst="rect">
            <a:avLst/>
          </a:prstGeom>
        </p:spPr>
      </p:pic>
      <p:grpSp>
        <p:nvGrpSpPr>
          <p:cNvPr id="44" name="Groupe 43">
            <a:extLst>
              <a:ext uri="{FF2B5EF4-FFF2-40B4-BE49-F238E27FC236}">
                <a16:creationId xmlns:a16="http://schemas.microsoft.com/office/drawing/2014/main" id="{4B59DF93-4162-425A-9860-D7D49DD4E6F4}"/>
              </a:ext>
            </a:extLst>
          </p:cNvPr>
          <p:cNvGrpSpPr/>
          <p:nvPr/>
        </p:nvGrpSpPr>
        <p:grpSpPr>
          <a:xfrm>
            <a:off x="1352742" y="8031350"/>
            <a:ext cx="4263829" cy="1215717"/>
            <a:chOff x="1273371" y="3900725"/>
            <a:chExt cx="4263829" cy="1215717"/>
          </a:xfrm>
        </p:grpSpPr>
        <p:grpSp>
          <p:nvGrpSpPr>
            <p:cNvPr id="45" name="Groupe 44">
              <a:extLst>
                <a:ext uri="{FF2B5EF4-FFF2-40B4-BE49-F238E27FC236}">
                  <a16:creationId xmlns:a16="http://schemas.microsoft.com/office/drawing/2014/main" id="{5D406B0B-FC23-4835-9C53-408092C38F7C}"/>
                </a:ext>
              </a:extLst>
            </p:cNvPr>
            <p:cNvGrpSpPr/>
            <p:nvPr/>
          </p:nvGrpSpPr>
          <p:grpSpPr>
            <a:xfrm>
              <a:off x="1320801" y="3900725"/>
              <a:ext cx="4216399" cy="1215717"/>
              <a:chOff x="1320801" y="3900725"/>
              <a:chExt cx="4216399" cy="1215717"/>
            </a:xfrm>
          </p:grpSpPr>
          <p:sp>
            <p:nvSpPr>
              <p:cNvPr id="47" name="ZoneTexte 46">
                <a:extLst>
                  <a:ext uri="{FF2B5EF4-FFF2-40B4-BE49-F238E27FC236}">
                    <a16:creationId xmlns:a16="http://schemas.microsoft.com/office/drawing/2014/main" id="{E2CAC757-16F6-4180-ACC6-1AF58E5455B6}"/>
                  </a:ext>
                </a:extLst>
              </p:cNvPr>
              <p:cNvSpPr txBox="1"/>
              <p:nvPr/>
            </p:nvSpPr>
            <p:spPr>
              <a:xfrm>
                <a:off x="1320801" y="3900725"/>
                <a:ext cx="4216399" cy="12157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fr-FR" sz="1600" b="1" dirty="0">
                    <a:latin typeface="Roboto" panose="02000000000000000000"/>
                  </a:rPr>
                  <a:t>PRS</a:t>
                </a:r>
                <a:r>
                  <a:rPr lang="fr-FR" sz="1600" b="1" dirty="0">
                    <a:solidFill>
                      <a:srgbClr val="96C11F"/>
                    </a:solidFill>
                    <a:latin typeface="Roboto" panose="02000000000000000000"/>
                  </a:rPr>
                  <a:t> HEALTHCARE</a:t>
                </a:r>
                <a:endParaRPr lang="fr-FR" sz="1600" u="sng" dirty="0">
                  <a:latin typeface="Roboto" panose="02000000000000000000"/>
                </a:endParaRPr>
              </a:p>
              <a:p>
                <a:pPr algn="ctr"/>
                <a:r>
                  <a:rPr lang="fr-FR" sz="1200" dirty="0">
                    <a:latin typeface="Roboto Light" panose="02000000000000000000" pitchFamily="2" charset="0"/>
                    <a:ea typeface="Roboto Light" panose="02000000000000000000" pitchFamily="2" charset="0"/>
                    <a:cs typeface="Calibri"/>
                  </a:rPr>
                  <a:t>10, </a:t>
                </a:r>
                <a:r>
                  <a:rPr lang="fr-FR" sz="1200" spc="-4" dirty="0">
                    <a:latin typeface="Roboto Light" panose="02000000000000000000" pitchFamily="2" charset="0"/>
                    <a:ea typeface="Roboto Light" panose="02000000000000000000" pitchFamily="2" charset="0"/>
                    <a:cs typeface="Calibri"/>
                  </a:rPr>
                  <a:t>rue </a:t>
                </a:r>
                <a:r>
                  <a:rPr lang="fr-FR" sz="1200" dirty="0">
                    <a:latin typeface="Roboto Light" panose="02000000000000000000" pitchFamily="2" charset="0"/>
                    <a:ea typeface="Roboto Light" panose="02000000000000000000" pitchFamily="2" charset="0"/>
                    <a:cs typeface="Calibri"/>
                  </a:rPr>
                  <a:t>du </a:t>
                </a:r>
                <a:r>
                  <a:rPr lang="fr-FR" sz="1200" spc="-4" dirty="0">
                    <a:latin typeface="Roboto Light" panose="02000000000000000000" pitchFamily="2" charset="0"/>
                    <a:ea typeface="Roboto Light" panose="02000000000000000000" pitchFamily="2" charset="0"/>
                    <a:cs typeface="Calibri"/>
                  </a:rPr>
                  <a:t>Docteur </a:t>
                </a:r>
                <a:r>
                  <a:rPr lang="fr-FR" sz="1200" dirty="0">
                    <a:latin typeface="Roboto Light" panose="02000000000000000000" pitchFamily="2" charset="0"/>
                    <a:ea typeface="Roboto Light" panose="02000000000000000000" pitchFamily="2" charset="0"/>
                    <a:cs typeface="Calibri"/>
                  </a:rPr>
                  <a:t>Pravaz - </a:t>
                </a:r>
                <a:r>
                  <a:rPr lang="fr-FR" sz="1200" spc="-4" dirty="0">
                    <a:latin typeface="Roboto Light" panose="02000000000000000000" pitchFamily="2" charset="0"/>
                    <a:ea typeface="Roboto Light" panose="02000000000000000000" pitchFamily="2" charset="0"/>
                    <a:cs typeface="Calibri"/>
                  </a:rPr>
                  <a:t>ZA Sainte </a:t>
                </a:r>
                <a:r>
                  <a:rPr lang="fr-FR" sz="1200" dirty="0">
                    <a:latin typeface="Roboto Light" panose="02000000000000000000" pitchFamily="2" charset="0"/>
                    <a:ea typeface="Roboto Light" panose="02000000000000000000" pitchFamily="2" charset="0"/>
                    <a:cs typeface="Calibri"/>
                  </a:rPr>
                  <a:t>Barbe </a:t>
                </a:r>
              </a:p>
              <a:p>
                <a:pPr algn="ctr"/>
                <a:r>
                  <a:rPr lang="fr-FR" sz="1200" dirty="0">
                    <a:latin typeface="Roboto Light" panose="02000000000000000000" pitchFamily="2" charset="0"/>
                    <a:ea typeface="Roboto Light" panose="02000000000000000000" pitchFamily="2" charset="0"/>
                    <a:cs typeface="Calibri"/>
                  </a:rPr>
                  <a:t>69110 </a:t>
                </a:r>
                <a:r>
                  <a:rPr lang="fr-FR" sz="1200" spc="-4" dirty="0">
                    <a:latin typeface="Roboto Light" panose="02000000000000000000" pitchFamily="2" charset="0"/>
                    <a:ea typeface="Roboto Light" panose="02000000000000000000" pitchFamily="2" charset="0"/>
                    <a:cs typeface="Calibri"/>
                  </a:rPr>
                  <a:t>SAINTE FOY </a:t>
                </a:r>
                <a:r>
                  <a:rPr lang="fr-FR" sz="1200" dirty="0">
                    <a:latin typeface="Roboto Light" panose="02000000000000000000" pitchFamily="2" charset="0"/>
                    <a:ea typeface="Roboto Light" panose="02000000000000000000" pitchFamily="2" charset="0"/>
                    <a:cs typeface="Calibri"/>
                  </a:rPr>
                  <a:t>LES</a:t>
                </a:r>
                <a:r>
                  <a:rPr lang="fr-FR" sz="1200" spc="22" dirty="0">
                    <a:latin typeface="Roboto Light" panose="02000000000000000000" pitchFamily="2" charset="0"/>
                    <a:ea typeface="Roboto Light" panose="02000000000000000000" pitchFamily="2" charset="0"/>
                    <a:cs typeface="Calibri"/>
                  </a:rPr>
                  <a:t> </a:t>
                </a:r>
                <a:r>
                  <a:rPr lang="fr-FR" sz="1200" spc="-4" dirty="0">
                    <a:latin typeface="Roboto Light" panose="02000000000000000000" pitchFamily="2" charset="0"/>
                    <a:ea typeface="Roboto Light" panose="02000000000000000000" pitchFamily="2" charset="0"/>
                    <a:cs typeface="Calibri"/>
                  </a:rPr>
                  <a:t>LYON – France</a:t>
                </a:r>
              </a:p>
              <a:p>
                <a:pPr algn="ctr"/>
                <a:r>
                  <a:rPr lang="fr-FR" sz="1200" dirty="0" err="1">
                    <a:latin typeface="Roboto Light" panose="02000000000000000000" pitchFamily="2" charset="0"/>
                    <a:ea typeface="Roboto Light" panose="02000000000000000000" pitchFamily="2" charset="0"/>
                    <a:cs typeface="Calibri"/>
                  </a:rPr>
                  <a:t>T</a:t>
                </a:r>
                <a:r>
                  <a:rPr lang="fr-FR" sz="1200" dirty="0">
                    <a:latin typeface="Roboto Light" panose="02000000000000000000" pitchFamily="2" charset="0"/>
                    <a:ea typeface="Roboto Light" panose="02000000000000000000" pitchFamily="2" charset="0"/>
                    <a:cs typeface="Calibri"/>
                  </a:rPr>
                  <a:t> </a:t>
                </a:r>
                <a:r>
                  <a:rPr lang="fr-FR" sz="1200" b="1" dirty="0">
                    <a:solidFill>
                      <a:srgbClr val="96C11F"/>
                    </a:solidFill>
                    <a:latin typeface="Roboto Light" panose="02000000000000000000" pitchFamily="2" charset="0"/>
                    <a:ea typeface="Roboto Light" panose="02000000000000000000" pitchFamily="2" charset="0"/>
                    <a:cs typeface="Calibri"/>
                  </a:rPr>
                  <a:t>+ 33 4 72 32 26 26  </a:t>
                </a:r>
                <a:r>
                  <a:rPr lang="fr-FR" sz="1200" dirty="0">
                    <a:latin typeface="Roboto Light" panose="02000000000000000000" pitchFamily="2" charset="0"/>
                    <a:ea typeface="Roboto Light" panose="02000000000000000000" pitchFamily="2" charset="0"/>
                    <a:cs typeface="Calibri"/>
                  </a:rPr>
                  <a:t>/  </a:t>
                </a:r>
                <a:r>
                  <a:rPr lang="fr-FR" sz="1200" b="1" dirty="0">
                    <a:solidFill>
                      <a:srgbClr val="96C11F"/>
                    </a:solidFill>
                    <a:latin typeface="Roboto Light" panose="02000000000000000000" pitchFamily="2" charset="0"/>
                    <a:ea typeface="Roboto Light" panose="02000000000000000000" pitchFamily="2" charset="0"/>
                    <a:cs typeface="Calibri"/>
                  </a:rPr>
                  <a:t>     </a:t>
                </a:r>
                <a:r>
                  <a:rPr lang="fr-FR" sz="1200" b="1" dirty="0" err="1">
                    <a:latin typeface="Roboto Light" panose="02000000000000000000" pitchFamily="2" charset="0"/>
                    <a:ea typeface="Roboto Light" panose="02000000000000000000" pitchFamily="2" charset="0"/>
                    <a:cs typeface="Calibri"/>
                  </a:rPr>
                  <a:t>contact</a:t>
                </a:r>
                <a:r>
                  <a:rPr lang="fr-FR" sz="1200" b="1" dirty="0" err="1">
                    <a:solidFill>
                      <a:srgbClr val="96C11F"/>
                    </a:solidFill>
                    <a:latin typeface="Roboto Light" panose="02000000000000000000" pitchFamily="2" charset="0"/>
                    <a:ea typeface="Roboto Light" panose="02000000000000000000" pitchFamily="2" charset="0"/>
                    <a:cs typeface="Calibri"/>
                  </a:rPr>
                  <a:t>@</a:t>
                </a:r>
                <a:r>
                  <a:rPr lang="fr-FR" sz="1200" b="1" dirty="0" err="1">
                    <a:latin typeface="Roboto Light" panose="02000000000000000000" pitchFamily="2" charset="0"/>
                    <a:ea typeface="Roboto Light" panose="02000000000000000000" pitchFamily="2" charset="0"/>
                    <a:cs typeface="Calibri"/>
                  </a:rPr>
                  <a:t>prs-healthcare.com</a:t>
                </a:r>
                <a:endParaRPr lang="fr-FR" sz="1200" b="1" dirty="0">
                  <a:latin typeface="Roboto Light" panose="02000000000000000000" pitchFamily="2" charset="0"/>
                  <a:ea typeface="Roboto Light" panose="02000000000000000000" pitchFamily="2" charset="0"/>
                  <a:cs typeface="Calibri"/>
                </a:endParaRPr>
              </a:p>
              <a:p>
                <a:pPr algn="ctr"/>
                <a:endParaRPr lang="es-ES" sz="1600" dirty="0">
                  <a:latin typeface="Roboto" panose="02000000000000000000"/>
                </a:endParaRPr>
              </a:p>
            </p:txBody>
          </p:sp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EC30A0FE-E968-4EF3-A557-11FC983ABB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49348" y="4693112"/>
                <a:ext cx="131102" cy="82320"/>
              </a:xfrm>
              <a:prstGeom prst="rect">
                <a:avLst/>
              </a:prstGeom>
            </p:spPr>
          </p:pic>
        </p:grpSp>
        <p:pic>
          <p:nvPicPr>
            <p:cNvPr id="46" name="Image 45">
              <a:extLst>
                <a:ext uri="{FF2B5EF4-FFF2-40B4-BE49-F238E27FC236}">
                  <a16:creationId xmlns:a16="http://schemas.microsoft.com/office/drawing/2014/main" id="{4F2ED004-7E5B-4986-8B03-DFAF579E632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73371" y="4638612"/>
              <a:ext cx="153663" cy="153663"/>
            </a:xfrm>
            <a:prstGeom prst="rect">
              <a:avLst/>
            </a:prstGeom>
          </p:spPr>
        </p:pic>
      </p:grpSp>
      <p:pic>
        <p:nvPicPr>
          <p:cNvPr id="49" name="image2.jpeg">
            <a:extLst>
              <a:ext uri="{FF2B5EF4-FFF2-40B4-BE49-F238E27FC236}">
                <a16:creationId xmlns:a16="http://schemas.microsoft.com/office/drawing/2014/main" id="{0D969805-5465-4E8F-B597-A1FAED086D02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995044" y="7936873"/>
            <a:ext cx="888948" cy="781309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42859291-9234-49DC-A87A-6B9848532C92}"/>
              </a:ext>
            </a:extLst>
          </p:cNvPr>
          <p:cNvSpPr/>
          <p:nvPr/>
        </p:nvSpPr>
        <p:spPr>
          <a:xfrm>
            <a:off x="0" y="-14884"/>
            <a:ext cx="6858000" cy="1425666"/>
          </a:xfrm>
          <a:prstGeom prst="rect">
            <a:avLst/>
          </a:prstGeom>
          <a:gradFill flip="none" rotWithShape="1">
            <a:gsLst>
              <a:gs pos="66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28" name="Image 27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9629357F-32B3-4459-8282-671A4865867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472" y="158388"/>
            <a:ext cx="1879171" cy="730789"/>
          </a:xfrm>
          <a:prstGeom prst="rect">
            <a:avLst/>
          </a:prstGeom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05B85467-57D2-4637-8E98-A85CE22A62B4}"/>
              </a:ext>
            </a:extLst>
          </p:cNvPr>
          <p:cNvSpPr txBox="1"/>
          <p:nvPr/>
        </p:nvSpPr>
        <p:spPr>
          <a:xfrm>
            <a:off x="1312069" y="978219"/>
            <a:ext cx="437997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760"/>
              </a:lnSpc>
            </a:pPr>
            <a:r>
              <a:rPr lang="fr-FR" b="1" cap="small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Bladder</a:t>
            </a:r>
            <a:r>
              <a:rPr lang="fr-FR" b="1" cap="small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Scanner </a:t>
            </a:r>
            <a:r>
              <a:rPr lang="fr-FR" b="1" cap="small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Vitascan</a:t>
            </a:r>
            <a:endParaRPr lang="fr-FR" cap="small" dirty="0">
              <a:solidFill>
                <a:srgbClr val="96C11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31" name="Image 30" descr="Une image contenant objet, horloge&#10;&#10;Description générée automatiquement">
            <a:extLst>
              <a:ext uri="{FF2B5EF4-FFF2-40B4-BE49-F238E27FC236}">
                <a16:creationId xmlns:a16="http://schemas.microsoft.com/office/drawing/2014/main" id="{A579889F-BEFE-4DE5-A600-92C9E765CB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17" b="41298"/>
          <a:stretch/>
        </p:blipFill>
        <p:spPr>
          <a:xfrm rot="16200000">
            <a:off x="185288" y="5145190"/>
            <a:ext cx="465206" cy="378039"/>
          </a:xfrm>
          <a:prstGeom prst="rect">
            <a:avLst/>
          </a:prstGeom>
        </p:spPr>
      </p:pic>
      <p:pic>
        <p:nvPicPr>
          <p:cNvPr id="32" name="Image 31" descr="Une image contenant objet, horloge&#10;&#10;Description générée automatiquement">
            <a:extLst>
              <a:ext uri="{FF2B5EF4-FFF2-40B4-BE49-F238E27FC236}">
                <a16:creationId xmlns:a16="http://schemas.microsoft.com/office/drawing/2014/main" id="{39EF1D23-C8B7-4B96-9E98-2E8C0733F8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17" b="41298"/>
          <a:stretch/>
        </p:blipFill>
        <p:spPr>
          <a:xfrm rot="5400000">
            <a:off x="2937888" y="5408658"/>
            <a:ext cx="465206" cy="378039"/>
          </a:xfrm>
          <a:prstGeom prst="rect">
            <a:avLst/>
          </a:prstGeom>
        </p:spPr>
      </p:pic>
      <p:sp>
        <p:nvSpPr>
          <p:cNvPr id="34" name="ZoneTexte 33">
            <a:extLst>
              <a:ext uri="{FF2B5EF4-FFF2-40B4-BE49-F238E27FC236}">
                <a16:creationId xmlns:a16="http://schemas.microsoft.com/office/drawing/2014/main" id="{48B75E23-6D72-4C4E-B10D-4FB3D9CEEAFE}"/>
              </a:ext>
            </a:extLst>
          </p:cNvPr>
          <p:cNvSpPr txBox="1"/>
          <p:nvPr/>
        </p:nvSpPr>
        <p:spPr>
          <a:xfrm>
            <a:off x="311228" y="5228259"/>
            <a:ext cx="34351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5100">
              <a:spcBef>
                <a:spcPts val="1110"/>
              </a:spcBef>
            </a:pPr>
            <a:r>
              <a:rPr lang="fr-FR" sz="1600" b="1" dirty="0">
                <a:solidFill>
                  <a:srgbClr val="96C11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Ajouter un nouveau patient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34EE7830-1299-4745-BC28-5AFD043CCC35}"/>
              </a:ext>
            </a:extLst>
          </p:cNvPr>
          <p:cNvSpPr txBox="1"/>
          <p:nvPr/>
        </p:nvSpPr>
        <p:spPr>
          <a:xfrm>
            <a:off x="380234" y="5856809"/>
            <a:ext cx="647776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buFont typeface="Roboto" panose="02000000000000000000" pitchFamily="2" charset="0"/>
              <a:buChar char="-"/>
            </a:pPr>
            <a:r>
              <a:rPr lang="fr-FR" sz="1200" dirty="0">
                <a:latin typeface="Roboto" panose="02000000000000000000" pitchFamily="2" charset="0"/>
                <a:ea typeface="Roboto" panose="02000000000000000000" pitchFamily="2" charset="0"/>
              </a:rPr>
              <a:t>Sélectionnez </a:t>
            </a:r>
            <a:r>
              <a:rPr lang="fr-FR" sz="1200" b="1" dirty="0">
                <a:latin typeface="Roboto" panose="02000000000000000000" pitchFamily="2" charset="0"/>
                <a:ea typeface="Roboto" panose="02000000000000000000" pitchFamily="2" charset="0"/>
              </a:rPr>
              <a:t>« Effacer/ Nouveau »</a:t>
            </a:r>
          </a:p>
          <a:p>
            <a:pPr marL="171450" indent="-171450" algn="just">
              <a:buFont typeface="Roboto" panose="02000000000000000000" pitchFamily="2" charset="0"/>
              <a:buChar char="-"/>
            </a:pPr>
            <a:r>
              <a:rPr lang="fr-FR" sz="1200" dirty="0">
                <a:latin typeface="Roboto" panose="02000000000000000000" pitchFamily="2" charset="0"/>
                <a:ea typeface="Roboto" panose="02000000000000000000" pitchFamily="2" charset="0"/>
              </a:rPr>
              <a:t>Retirez le gel de l’abdomen et de la sonde du patient.</a:t>
            </a:r>
          </a:p>
          <a:p>
            <a:pPr marL="171450" indent="-171450" algn="just">
              <a:buFont typeface="Roboto" panose="02000000000000000000" pitchFamily="2" charset="0"/>
              <a:buChar char="-"/>
            </a:pPr>
            <a:r>
              <a:rPr lang="fr-FR" sz="1200" dirty="0">
                <a:latin typeface="Roboto" panose="02000000000000000000" pitchFamily="2" charset="0"/>
                <a:ea typeface="Roboto" panose="02000000000000000000" pitchFamily="2" charset="0"/>
              </a:rPr>
              <a:t>Nettoyez la sonde conformément aux directives cliniques</a:t>
            </a:r>
          </a:p>
          <a:p>
            <a:pPr algn="just"/>
            <a:endParaRPr lang="fr-FR" sz="12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1007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794</Words>
  <Application>Microsoft Office PowerPoint</Application>
  <PresentationFormat>Format A4 (210 x 297 mm)</PresentationFormat>
  <Paragraphs>69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Roboto</vt:lpstr>
      <vt:lpstr>Roboto Light</vt:lpstr>
      <vt:lpstr>Roboto Medium</vt:lpstr>
      <vt:lpstr>Symbol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 QUENON</dc:creator>
  <cp:lastModifiedBy>Adélie FORRAT</cp:lastModifiedBy>
  <cp:revision>390</cp:revision>
  <cp:lastPrinted>2021-02-16T08:46:04Z</cp:lastPrinted>
  <dcterms:created xsi:type="dcterms:W3CDTF">2020-03-09T15:24:47Z</dcterms:created>
  <dcterms:modified xsi:type="dcterms:W3CDTF">2022-01-27T14:35:36Z</dcterms:modified>
</cp:coreProperties>
</file>